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68"/>
  </p:notesMasterIdLst>
  <p:sldIdLst>
    <p:sldId id="256" r:id="rId2"/>
    <p:sldId id="327" r:id="rId3"/>
    <p:sldId id="257" r:id="rId4"/>
    <p:sldId id="259" r:id="rId5"/>
    <p:sldId id="328" r:id="rId6"/>
    <p:sldId id="329" r:id="rId7"/>
    <p:sldId id="330" r:id="rId8"/>
    <p:sldId id="331" r:id="rId9"/>
    <p:sldId id="332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95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6" r:id="rId67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43" autoAdjust="0"/>
  </p:normalViewPr>
  <p:slideViewPr>
    <p:cSldViewPr snapToGrid="0">
      <p:cViewPr>
        <p:scale>
          <a:sx n="77" d="100"/>
          <a:sy n="77" d="100"/>
        </p:scale>
        <p:origin x="-1872" y="-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2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2099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ar-EG" altLang="ar-E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0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8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8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7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7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ar-EG" noProof="0" smtClean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ar-EG">
              <a:solidFill>
                <a:srgbClr val="FFFFCC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ar-EG">
              <a:solidFill>
                <a:srgbClr val="FFFFCC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CCB48-44CE-484D-9A59-AAB53AD1A8BC}" type="slidenum">
              <a:rPr lang="en-US" altLang="ar-EG">
                <a:solidFill>
                  <a:srgbClr val="FFFFCC"/>
                </a:solidFill>
              </a:rPr>
              <a:pPr>
                <a:defRPr/>
              </a:pPr>
              <a:t>‹#›</a:t>
            </a:fld>
            <a:endParaRPr lang="en-US" altLang="ar-EG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947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9" y="1981200"/>
            <a:ext cx="5091289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6321" y="1981200"/>
            <a:ext cx="5091289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ar-EG">
              <a:solidFill>
                <a:srgbClr val="FFFFCC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ar-EG">
              <a:solidFill>
                <a:srgbClr val="FFFFCC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72B5B-186C-4E67-949B-8745D736736A}" type="slidenum">
              <a:rPr lang="en-US" altLang="ar-EG">
                <a:solidFill>
                  <a:srgbClr val="FFFFCC"/>
                </a:solidFill>
              </a:rPr>
              <a:pPr>
                <a:defRPr/>
              </a:pPr>
              <a:t>‹#›</a:t>
            </a:fld>
            <a:endParaRPr lang="en-US" altLang="ar-EG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9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10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8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8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8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1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1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8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8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2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82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82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2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82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82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79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79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60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60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29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3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8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8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8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0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8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8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8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B574A-B224-4C66-8884-0640744CE977}" type="datetimeFigureOut">
              <a:rPr lang="ar-EG" smtClean="0"/>
              <a:t>01/01/1443</a:t>
            </a:fld>
            <a:endParaRPr lang="ar-EG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F026A-F77E-4892-BE91-F60EE32EF0B4}" type="slidenum">
              <a:rPr lang="ar-EG" smtClean="0"/>
              <a:t>‹#›</a:t>
            </a:fld>
            <a:endParaRPr lang="ar-E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3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image" Target="../media/image50.jpeg"/><Relationship Id="rId4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6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587" name="AutoShap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894503"/>
            <a:ext cx="9144000" cy="1070832"/>
          </a:xfrm>
          <a:prstGeom prst="roundRect">
            <a:avLst>
              <a:gd name="adj" fmla="val 9389"/>
            </a:avLst>
          </a:prstGeom>
          <a:gradFill rotWithShape="1">
            <a:gsLst>
              <a:gs pos="100000">
                <a:srgbClr val="FFFFFF"/>
              </a:gs>
              <a:gs pos="100000">
                <a:srgbClr val="00005E"/>
              </a:gs>
            </a:gsLst>
            <a:lin ang="5400000" scaled="1"/>
          </a:gradFill>
          <a:ln w="114300" cmpd="thickThin" algn="ctr">
            <a:solidFill>
              <a:srgbClr val="D4A94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lvl1pPr marL="712788" indent="-623888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ar-SA" sz="500" b="1" kern="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88900" indent="0" algn="ctr" eaLnBrk="0" fontAlgn="base" hangingPunct="0">
              <a:spcAft>
                <a:spcPct val="0"/>
              </a:spcAft>
              <a:buNone/>
            </a:pPr>
            <a:r>
              <a:rPr lang="en-GB" sz="2800" b="1" kern="0" dirty="0">
                <a:ln w="0"/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Armed Forces College of Medicine</a:t>
            </a:r>
          </a:p>
          <a:p>
            <a:pPr marL="88900" indent="0" algn="ctr" eaLnBrk="0" fontAlgn="base" hangingPunct="0">
              <a:spcAft>
                <a:spcPct val="0"/>
              </a:spcAft>
              <a:buNone/>
            </a:pPr>
            <a:r>
              <a:rPr lang="en-GB" sz="2400" b="1" kern="0" dirty="0">
                <a:ln w="0"/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AFCM</a:t>
            </a:r>
            <a:endParaRPr lang="en-US" sz="2400" b="1" kern="0" dirty="0">
              <a:ln w="0"/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2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1" y="1121824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823" y="152400"/>
            <a:ext cx="9211733" cy="1066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BUNDLE BRANCH BLOCKS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67644" y="1295400"/>
            <a:ext cx="5147733" cy="51054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ar-EG" b="1" smtClean="0"/>
              <a:t>Unifascicular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b="1" smtClean="0"/>
              <a:t>Right BBB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b="1" smtClean="0"/>
              <a:t>Left Hemiblocks</a:t>
            </a:r>
          </a:p>
          <a:p>
            <a:pPr lvl="3" eaLnBrk="1" hangingPunct="1"/>
            <a:r>
              <a:rPr lang="en-US" altLang="ar-EG" sz="2000" b="1" smtClean="0"/>
              <a:t>Left anterior  </a:t>
            </a:r>
            <a:r>
              <a:rPr lang="en-US" altLang="ar-EG" sz="1600" b="1" smtClean="0"/>
              <a:t>OR</a:t>
            </a:r>
            <a:endParaRPr lang="en-US" altLang="ar-EG" sz="2000" b="1" smtClean="0"/>
          </a:p>
          <a:p>
            <a:pPr lvl="3" eaLnBrk="1" hangingPunct="1"/>
            <a:r>
              <a:rPr lang="en-US" altLang="ar-EG" sz="2000" b="1" smtClean="0"/>
              <a:t>Left posterior</a:t>
            </a:r>
            <a:endParaRPr lang="en-US" altLang="ar-EG" b="1" smtClean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b="1" smtClean="0"/>
              <a:t>Bifascicular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b="1" smtClean="0"/>
              <a:t>Left BBB </a:t>
            </a:r>
            <a:r>
              <a:rPr lang="en-US" altLang="ar-EG" sz="2000" b="1" smtClean="0"/>
              <a:t>(implies both hemiblocks present)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b="1" smtClean="0"/>
              <a:t>Right BBB </a:t>
            </a:r>
            <a:r>
              <a:rPr lang="en-US" altLang="ar-EG" b="1" i="1" smtClean="0"/>
              <a:t>PLUS</a:t>
            </a:r>
            <a:endParaRPr lang="en-US" altLang="ar-EG" b="1" smtClean="0"/>
          </a:p>
          <a:p>
            <a:pPr lvl="3" eaLnBrk="1" hangingPunct="1"/>
            <a:r>
              <a:rPr lang="en-US" altLang="ar-EG" sz="2000" b="1" smtClean="0"/>
              <a:t>Left anterior </a:t>
            </a:r>
          </a:p>
          <a:p>
            <a:pPr lvl="3" eaLnBrk="1" hangingPunct="1"/>
            <a:r>
              <a:rPr lang="en-US" altLang="ar-EG" sz="2000" b="1" smtClean="0"/>
              <a:t>Left posterior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276623" y="1752600"/>
            <a:ext cx="4515556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ar-EG" sz="3200" b="1" smtClean="0"/>
              <a:t>Trifascicular</a:t>
            </a:r>
            <a:endParaRPr lang="en-US" altLang="ar-EG" b="1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b="1" smtClean="0"/>
              <a:t>Bifasicular </a:t>
            </a:r>
            <a:r>
              <a:rPr lang="en-US" altLang="ar-EG" b="1" i="1" smtClean="0"/>
              <a:t>PLUS </a:t>
            </a:r>
            <a:r>
              <a:rPr lang="en-US" altLang="ar-EG" b="1" smtClean="0"/>
              <a:t>AV nodal block</a:t>
            </a:r>
            <a:endParaRPr lang="en-US" altLang="ar-EG" sz="2800" b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00311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2" descr="rbblaf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3"/>
          <a:stretch>
            <a:fillRect/>
          </a:stretch>
        </p:blipFill>
        <p:spPr bwMode="auto">
          <a:xfrm>
            <a:off x="4154312" y="3962400"/>
            <a:ext cx="8037689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857956" y="0"/>
            <a:ext cx="10363200" cy="1143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3600" b="1" smtClean="0"/>
              <a:t>Right Bundle Branch Block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" y="1676400"/>
            <a:ext cx="3567289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Tx/>
              <a:buNone/>
            </a:pPr>
            <a:endParaRPr lang="en-US" altLang="ar-EG" sz="2400" b="1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QRS &gt; 0.12 sec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Predominantly positive rSR’ in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V </a:t>
            </a:r>
            <a:r>
              <a:rPr lang="en-US" altLang="ar-EG" b="1" baseline="-25000" smtClean="0"/>
              <a:t>1-2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Wide slurred S in lead I</a:t>
            </a:r>
          </a:p>
        </p:txBody>
      </p:sp>
      <p:pic>
        <p:nvPicPr>
          <p:cNvPr id="19461" name="Picture 21" descr="ecg_12lead015"/>
          <p:cNvPicPr>
            <a:picLocks noChangeAspect="1" noChangeArrowheads="1"/>
          </p:cNvPicPr>
          <p:nvPr/>
        </p:nvPicPr>
        <p:blipFill>
          <a:blip r:embed="rId4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8148" r="7201" b="11852"/>
          <a:stretch>
            <a:fillRect/>
          </a:stretch>
        </p:blipFill>
        <p:spPr bwMode="auto">
          <a:xfrm>
            <a:off x="4199467" y="1143000"/>
            <a:ext cx="7992533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Oval 23"/>
          <p:cNvSpPr>
            <a:spLocks noChangeArrowheads="1"/>
          </p:cNvSpPr>
          <p:nvPr/>
        </p:nvSpPr>
        <p:spPr bwMode="auto">
          <a:xfrm>
            <a:off x="5102579" y="1295400"/>
            <a:ext cx="361244" cy="685800"/>
          </a:xfrm>
          <a:prstGeom prst="ellipse">
            <a:avLst/>
          </a:prstGeom>
          <a:noFill/>
          <a:ln w="38100">
            <a:solidFill>
              <a:srgbClr val="BE0E0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19463" name="Oval 24"/>
          <p:cNvSpPr>
            <a:spLocks noChangeArrowheads="1"/>
          </p:cNvSpPr>
          <p:nvPr/>
        </p:nvSpPr>
        <p:spPr bwMode="auto">
          <a:xfrm>
            <a:off x="9076267" y="1219200"/>
            <a:ext cx="361244" cy="685800"/>
          </a:xfrm>
          <a:prstGeom prst="ellipse">
            <a:avLst/>
          </a:prstGeom>
          <a:noFill/>
          <a:ln w="38100">
            <a:solidFill>
              <a:srgbClr val="BE0E0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30603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5" descr="LBBB1"/>
          <p:cNvPicPr>
            <a:picLocks noChangeAspect="1" noChangeArrowheads="1"/>
          </p:cNvPicPr>
          <p:nvPr/>
        </p:nvPicPr>
        <p:blipFill>
          <a:blip r:embed="rId3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24818" r="4765" b="36452"/>
          <a:stretch>
            <a:fillRect/>
          </a:stretch>
        </p:blipFill>
        <p:spPr bwMode="auto">
          <a:xfrm>
            <a:off x="225778" y="4241800"/>
            <a:ext cx="993422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354667" y="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3600" b="1" smtClean="0"/>
              <a:t>LEFT BUNDLE BRANCH BLOCK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180625" y="914400"/>
            <a:ext cx="4696177" cy="4800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Tx/>
              <a:buNone/>
            </a:pPr>
            <a:r>
              <a:rPr lang="en-US" altLang="ar-EG" sz="2400" b="1" smtClean="0"/>
              <a:t>Left bundle branch block (Both fascicles are blocked)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QRS &gt; 0.12 sec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Deep S in V </a:t>
            </a:r>
            <a:r>
              <a:rPr lang="en-US" altLang="ar-EG" b="1" baseline="-25000" smtClean="0"/>
              <a:t>1-3 </a:t>
            </a:r>
            <a:endParaRPr lang="en-US" altLang="ar-EG" sz="2000" b="1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Tall R and RsR’  in lateral leads: I, AVL, &amp;  V </a:t>
            </a:r>
            <a:r>
              <a:rPr lang="en-US" altLang="ar-EG" b="1" baseline="-25000" smtClean="0"/>
              <a:t>5-6</a:t>
            </a:r>
            <a:r>
              <a:rPr lang="en-US" altLang="ar-EG" sz="3200" b="1" baseline="-25000" smtClean="0"/>
              <a:t>  </a:t>
            </a:r>
          </a:p>
        </p:txBody>
      </p:sp>
      <p:pic>
        <p:nvPicPr>
          <p:cNvPr id="20485" name="Picture 5" descr="LBBB"/>
          <p:cNvPicPr>
            <a:picLocks noChangeAspect="1" noChangeArrowheads="1"/>
          </p:cNvPicPr>
          <p:nvPr/>
        </p:nvPicPr>
        <p:blipFill>
          <a:blip r:embed="rId4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" b="48056"/>
          <a:stretch>
            <a:fillRect/>
          </a:stretch>
        </p:blipFill>
        <p:spPr bwMode="auto">
          <a:xfrm>
            <a:off x="4786491" y="1066800"/>
            <a:ext cx="740551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1379201" y="2971800"/>
            <a:ext cx="361244" cy="685800"/>
          </a:xfrm>
          <a:prstGeom prst="ellipse">
            <a:avLst/>
          </a:prstGeom>
          <a:noFill/>
          <a:ln w="38100">
            <a:solidFill>
              <a:srgbClr val="BE0E0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11288891" y="2133600"/>
            <a:ext cx="361244" cy="609600"/>
          </a:xfrm>
          <a:prstGeom prst="ellipse">
            <a:avLst/>
          </a:prstGeom>
          <a:noFill/>
          <a:ln w="38100">
            <a:solidFill>
              <a:srgbClr val="BE0E0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9663290" y="1219200"/>
            <a:ext cx="270933" cy="609600"/>
          </a:xfrm>
          <a:prstGeom prst="ellipse">
            <a:avLst/>
          </a:prstGeom>
          <a:noFill/>
          <a:ln w="38100">
            <a:solidFill>
              <a:srgbClr val="BE0E0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7947377" y="2057400"/>
            <a:ext cx="270933" cy="609600"/>
          </a:xfrm>
          <a:prstGeom prst="ellipse">
            <a:avLst/>
          </a:prstGeom>
          <a:noFill/>
          <a:ln w="38100">
            <a:solidFill>
              <a:srgbClr val="BE0E0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6231467" y="1066800"/>
            <a:ext cx="270933" cy="609600"/>
          </a:xfrm>
          <a:prstGeom prst="ellipse">
            <a:avLst/>
          </a:prstGeom>
          <a:noFill/>
          <a:ln w="38100">
            <a:solidFill>
              <a:srgbClr val="BE0E0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6454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0" y="0"/>
            <a:ext cx="12192000" cy="762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ctr" eaLnBrk="1" hangingPunct="1">
              <a:buFontTx/>
              <a:buNone/>
            </a:pPr>
            <a:r>
              <a:rPr lang="en-US" altLang="ar-EG" sz="2800" b="1" smtClean="0"/>
              <a:t>Left bundle divides into anterior and posterior branches</a:t>
            </a:r>
            <a:endParaRPr lang="en-US" altLang="ar-EG" b="1" smtClean="0"/>
          </a:p>
        </p:txBody>
      </p:sp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4425245" y="609600"/>
            <a:ext cx="7766756" cy="3124200"/>
            <a:chOff x="0" y="1776"/>
            <a:chExt cx="6480" cy="2544"/>
          </a:xfrm>
        </p:grpSpPr>
        <p:pic>
          <p:nvPicPr>
            <p:cNvPr id="21510" name="Picture 4" descr="0000083F"/>
            <p:cNvPicPr>
              <a:picLocks noChangeAspect="1" noChangeArrowheads="1"/>
            </p:cNvPicPr>
            <p:nvPr/>
          </p:nvPicPr>
          <p:blipFill>
            <a:blip r:embed="rId3">
              <a:lum bright="-24000" contrast="-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3719" b="3125"/>
            <a:stretch>
              <a:fillRect/>
            </a:stretch>
          </p:blipFill>
          <p:spPr bwMode="auto">
            <a:xfrm>
              <a:off x="0" y="1776"/>
              <a:ext cx="6480" cy="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Oval 5"/>
            <p:cNvSpPr>
              <a:spLocks noChangeArrowheads="1"/>
            </p:cNvSpPr>
            <p:nvPr/>
          </p:nvSpPr>
          <p:spPr bwMode="auto">
            <a:xfrm>
              <a:off x="2208" y="3888"/>
              <a:ext cx="240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21512" name="Oval 6"/>
            <p:cNvSpPr>
              <a:spLocks noChangeArrowheads="1"/>
            </p:cNvSpPr>
            <p:nvPr/>
          </p:nvSpPr>
          <p:spPr bwMode="auto">
            <a:xfrm>
              <a:off x="576" y="2880"/>
              <a:ext cx="240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21513" name="Oval 7"/>
            <p:cNvSpPr>
              <a:spLocks noChangeArrowheads="1"/>
            </p:cNvSpPr>
            <p:nvPr/>
          </p:nvSpPr>
          <p:spPr bwMode="auto">
            <a:xfrm>
              <a:off x="624" y="3936"/>
              <a:ext cx="240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21514" name="Line 8"/>
            <p:cNvSpPr>
              <a:spLocks noChangeShapeType="1"/>
            </p:cNvSpPr>
            <p:nvPr/>
          </p:nvSpPr>
          <p:spPr bwMode="auto">
            <a:xfrm flipV="1">
              <a:off x="672" y="2112"/>
              <a:ext cx="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</p:grpSp>
      <p:sp>
        <p:nvSpPr>
          <p:cNvPr id="21508" name="Text Box 9"/>
          <p:cNvSpPr txBox="1">
            <a:spLocks noChangeArrowheads="1"/>
          </p:cNvSpPr>
          <p:nvPr/>
        </p:nvSpPr>
        <p:spPr bwMode="auto">
          <a:xfrm>
            <a:off x="0" y="1828802"/>
            <a:ext cx="4334933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ar-EG" b="1" dirty="0" smtClean="0">
                <a:solidFill>
                  <a:srgbClr val="FF0000"/>
                </a:solidFill>
              </a:rPr>
              <a:t> Left anterior fascicular block</a:t>
            </a:r>
            <a:endParaRPr lang="en-US" altLang="ar-EG" sz="2000" b="1" dirty="0" smtClean="0">
              <a:solidFill>
                <a:srgbClr val="FF0000"/>
              </a:solidFill>
            </a:endParaRPr>
          </a:p>
          <a:p>
            <a:pPr lvl="1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b="1" dirty="0" smtClean="0">
                <a:solidFill>
                  <a:srgbClr val="FF0000"/>
                </a:solidFill>
              </a:rPr>
              <a:t> Left axis deviation: negative polarity (</a:t>
            </a:r>
            <a:r>
              <a:rPr lang="en-US" altLang="ar-EG" sz="2000" b="1" dirty="0" err="1" smtClean="0">
                <a:solidFill>
                  <a:srgbClr val="FF0000"/>
                </a:solidFill>
              </a:rPr>
              <a:t>rS</a:t>
            </a:r>
            <a:r>
              <a:rPr lang="en-US" altLang="ar-EG" sz="2000" b="1" dirty="0" smtClean="0">
                <a:solidFill>
                  <a:srgbClr val="FF0000"/>
                </a:solidFill>
              </a:rPr>
              <a:t>) of AVF</a:t>
            </a:r>
          </a:p>
          <a:p>
            <a:pPr lvl="1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b="1" dirty="0" smtClean="0">
                <a:solidFill>
                  <a:srgbClr val="FF0000"/>
                </a:solidFill>
              </a:rPr>
              <a:t> </a:t>
            </a:r>
            <a:r>
              <a:rPr lang="en-US" altLang="ar-EG" sz="2000" b="1" dirty="0" err="1" smtClean="0">
                <a:solidFill>
                  <a:srgbClr val="FF0000"/>
                </a:solidFill>
              </a:rPr>
              <a:t>rS</a:t>
            </a:r>
            <a:r>
              <a:rPr lang="en-US" altLang="ar-EG" sz="2000" b="1" dirty="0" smtClean="0">
                <a:solidFill>
                  <a:srgbClr val="FF0000"/>
                </a:solidFill>
              </a:rPr>
              <a:t> waves in Inferior leads </a:t>
            </a:r>
          </a:p>
          <a:p>
            <a:pPr lvl="1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b="1" dirty="0" smtClean="0">
                <a:solidFill>
                  <a:srgbClr val="FF0000"/>
                </a:solidFill>
              </a:rPr>
              <a:t> Small Q in I (</a:t>
            </a:r>
            <a:r>
              <a:rPr lang="en-US" altLang="ar-EG" sz="2000" b="1" dirty="0" err="1" smtClean="0">
                <a:solidFill>
                  <a:srgbClr val="FF0000"/>
                </a:solidFill>
              </a:rPr>
              <a:t>qR</a:t>
            </a:r>
            <a:r>
              <a:rPr lang="en-US" altLang="ar-EG" sz="2000" b="1" dirty="0" smtClean="0">
                <a:solidFill>
                  <a:srgbClr val="FF0000"/>
                </a:solidFill>
              </a:rPr>
              <a:t>)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ar-EG" sz="2000" dirty="0" smtClean="0">
              <a:solidFill>
                <a:srgbClr val="FFFFCC"/>
              </a:solidFill>
            </a:endParaRPr>
          </a:p>
        </p:txBody>
      </p:sp>
      <p:pic>
        <p:nvPicPr>
          <p:cNvPr id="21509" name="Picture 10" descr="laf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9"/>
          <a:stretch>
            <a:fillRect/>
          </a:stretch>
        </p:blipFill>
        <p:spPr bwMode="auto">
          <a:xfrm>
            <a:off x="4365037" y="3886200"/>
            <a:ext cx="782696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8217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idx="1"/>
          </p:nvPr>
        </p:nvSpPr>
        <p:spPr>
          <a:xfrm>
            <a:off x="1174044" y="304800"/>
            <a:ext cx="9211733" cy="762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ctr" eaLnBrk="1" hangingPunct="1">
              <a:buFontTx/>
              <a:buNone/>
            </a:pPr>
            <a:r>
              <a:rPr lang="en-US" altLang="ar-EG" b="1" smtClean="0"/>
              <a:t>Left posterior fascicular block</a:t>
            </a:r>
          </a:p>
        </p:txBody>
      </p:sp>
      <p:pic>
        <p:nvPicPr>
          <p:cNvPr id="22531" name="Picture 3" descr="art-mc4958b_wang"/>
          <p:cNvPicPr>
            <a:picLocks noChangeAspect="1" noChangeArrowheads="1"/>
          </p:cNvPicPr>
          <p:nvPr/>
        </p:nvPicPr>
        <p:blipFill>
          <a:blip r:embed="rId3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" b="5779"/>
          <a:stretch>
            <a:fillRect/>
          </a:stretch>
        </p:blipFill>
        <p:spPr bwMode="auto">
          <a:xfrm>
            <a:off x="4244625" y="4038600"/>
            <a:ext cx="767644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" y="1981201"/>
            <a:ext cx="3612444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ar-EG" b="1" dirty="0" smtClean="0">
                <a:solidFill>
                  <a:srgbClr val="FF0000"/>
                </a:solidFill>
              </a:rPr>
              <a:t>Right axis deviation</a:t>
            </a:r>
          </a:p>
          <a:p>
            <a:pPr lvl="2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b="1" dirty="0" smtClean="0">
                <a:solidFill>
                  <a:srgbClr val="FF0000"/>
                </a:solidFill>
              </a:rPr>
              <a:t> RAD = negative polarity (</a:t>
            </a:r>
            <a:r>
              <a:rPr lang="en-US" altLang="ar-EG" sz="2000" b="1" dirty="0" err="1" smtClean="0">
                <a:solidFill>
                  <a:srgbClr val="FF0000"/>
                </a:solidFill>
              </a:rPr>
              <a:t>rS</a:t>
            </a:r>
            <a:r>
              <a:rPr lang="en-US" altLang="ar-EG" sz="2000" b="1" dirty="0" smtClean="0">
                <a:solidFill>
                  <a:srgbClr val="FF0000"/>
                </a:solidFill>
              </a:rPr>
              <a:t>) of Lead I</a:t>
            </a:r>
          </a:p>
          <a:p>
            <a:pPr lvl="2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b="1" dirty="0" smtClean="0">
                <a:solidFill>
                  <a:srgbClr val="FF0000"/>
                </a:solidFill>
              </a:rPr>
              <a:t> </a:t>
            </a:r>
            <a:r>
              <a:rPr lang="en-US" altLang="ar-EG" b="1" dirty="0" smtClean="0">
                <a:solidFill>
                  <a:srgbClr val="FF0000"/>
                </a:solidFill>
              </a:rPr>
              <a:t>Small Q in III (</a:t>
            </a:r>
            <a:r>
              <a:rPr lang="en-US" altLang="ar-EG" b="1" dirty="0" err="1" smtClean="0">
                <a:solidFill>
                  <a:srgbClr val="FF0000"/>
                </a:solidFill>
              </a:rPr>
              <a:t>qR</a:t>
            </a:r>
            <a:r>
              <a:rPr lang="en-US" altLang="ar-EG" b="1" dirty="0" smtClean="0">
                <a:solidFill>
                  <a:srgbClr val="FF0000"/>
                </a:solidFill>
              </a:rPr>
              <a:t>)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ar-EG" sz="2000" dirty="0" smtClean="0">
              <a:solidFill>
                <a:srgbClr val="FFFFCC"/>
              </a:solidFill>
            </a:endParaRPr>
          </a:p>
        </p:txBody>
      </p:sp>
      <p:pic>
        <p:nvPicPr>
          <p:cNvPr id="22533" name="Picture 5" descr="lpfb1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3"/>
          <a:stretch>
            <a:fillRect/>
          </a:stretch>
        </p:blipFill>
        <p:spPr bwMode="auto">
          <a:xfrm>
            <a:off x="4244625" y="1219200"/>
            <a:ext cx="7676444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5418669" y="1295400"/>
            <a:ext cx="455319" cy="81438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5418667" y="3276600"/>
            <a:ext cx="270933" cy="457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61044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4978" y="0"/>
            <a:ext cx="9211733" cy="762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BIFASCICULAR BLOCKS </a:t>
            </a:r>
            <a:r>
              <a:rPr lang="en-US" altLang="ar-EG" sz="3200" b="1" smtClean="0"/>
              <a:t>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0" y="2743200"/>
            <a:ext cx="3522133" cy="16764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400" b="1" smtClean="0"/>
              <a:t>Right bundle branch block associated with Left anterior fascicular block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400" b="1" smtClean="0"/>
              <a:t>	</a:t>
            </a:r>
          </a:p>
          <a:p>
            <a:pPr eaLnBrk="1" hangingPunct="1">
              <a:lnSpc>
                <a:spcPct val="90000"/>
              </a:lnSpc>
            </a:pPr>
            <a:r>
              <a:rPr lang="en-US" altLang="ar-EG" sz="2400" b="1" smtClean="0"/>
              <a:t>rS in AVF</a:t>
            </a:r>
          </a:p>
          <a:p>
            <a:pPr eaLnBrk="1" hangingPunct="1">
              <a:lnSpc>
                <a:spcPct val="90000"/>
              </a:lnSpc>
            </a:pPr>
            <a:r>
              <a:rPr lang="en-US" altLang="ar-EG" sz="2400" b="1" smtClean="0"/>
              <a:t>qR in I</a:t>
            </a:r>
          </a:p>
        </p:txBody>
      </p:sp>
      <p:pic>
        <p:nvPicPr>
          <p:cNvPr id="23556" name="Picture 4" descr="rbbb3"/>
          <p:cNvPicPr>
            <a:picLocks noChangeAspect="1" noChangeArrowheads="1"/>
          </p:cNvPicPr>
          <p:nvPr/>
        </p:nvPicPr>
        <p:blipFill>
          <a:blip r:embed="rId3">
            <a:lum bright="-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38"/>
          <a:stretch>
            <a:fillRect/>
          </a:stretch>
        </p:blipFill>
        <p:spPr bwMode="auto">
          <a:xfrm>
            <a:off x="4334933" y="1371604"/>
            <a:ext cx="7857067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fig25"/>
          <p:cNvPicPr>
            <a:picLocks noChangeAspect="1" noChangeArrowheads="1"/>
          </p:cNvPicPr>
          <p:nvPr/>
        </p:nvPicPr>
        <p:blipFill>
          <a:blip r:embed="rId4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64"/>
          <a:stretch>
            <a:fillRect/>
          </a:stretch>
        </p:blipFill>
        <p:spPr bwMode="auto">
          <a:xfrm>
            <a:off x="4334933" y="4276729"/>
            <a:ext cx="7857067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8489244" y="1524000"/>
            <a:ext cx="270933" cy="533400"/>
          </a:xfrm>
          <a:prstGeom prst="ellipse">
            <a:avLst/>
          </a:prstGeom>
          <a:noFill/>
          <a:ln w="57150">
            <a:solidFill>
              <a:srgbClr val="BE0E0E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0000"/>
              </a:solidFill>
            </a:endParaRPr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5238045" y="1676400"/>
            <a:ext cx="451556" cy="533400"/>
          </a:xfrm>
          <a:prstGeom prst="ellipse">
            <a:avLst/>
          </a:prstGeom>
          <a:noFill/>
          <a:ln w="57150">
            <a:solidFill>
              <a:srgbClr val="BE0E0E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0000"/>
              </a:solidFill>
            </a:endParaRP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7857069" y="3276600"/>
            <a:ext cx="451556" cy="762000"/>
          </a:xfrm>
          <a:prstGeom prst="ellipse">
            <a:avLst/>
          </a:prstGeom>
          <a:noFill/>
          <a:ln w="57150">
            <a:solidFill>
              <a:srgbClr val="BE0E0E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9649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12841_01_055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8" b="21509"/>
          <a:stretch>
            <a:fillRect/>
          </a:stretch>
        </p:blipFill>
        <p:spPr bwMode="auto">
          <a:xfrm>
            <a:off x="632179" y="3124204"/>
            <a:ext cx="10927644" cy="3573463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xfrm>
            <a:off x="1444978" y="0"/>
            <a:ext cx="9211733" cy="762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BIFASCICULAR BLOCKS</a:t>
            </a:r>
            <a:r>
              <a:rPr lang="en-US" altLang="ar-EG" sz="3200" b="1" smtClean="0"/>
              <a:t> 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idx="1"/>
          </p:nvPr>
        </p:nvSpPr>
        <p:spPr>
          <a:xfrm>
            <a:off x="2438401" y="762000"/>
            <a:ext cx="3070577" cy="16764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Tx/>
              <a:buNone/>
            </a:pPr>
            <a:r>
              <a:rPr lang="en-US" altLang="ar-EG" sz="2000" b="1" smtClean="0"/>
              <a:t>Right bundle branch block associated with Left posterior fascicular block  -- uncommon</a:t>
            </a:r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2257777" y="5867400"/>
            <a:ext cx="541867" cy="533400"/>
          </a:xfrm>
          <a:prstGeom prst="ellipse">
            <a:avLst/>
          </a:prstGeom>
          <a:noFill/>
          <a:ln w="57150">
            <a:solidFill>
              <a:srgbClr val="BE0E0E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0000"/>
              </a:solidFill>
            </a:endParaRP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6953957" y="3200400"/>
            <a:ext cx="993423" cy="838200"/>
          </a:xfrm>
          <a:prstGeom prst="ellipse">
            <a:avLst/>
          </a:prstGeom>
          <a:noFill/>
          <a:ln w="57150">
            <a:solidFill>
              <a:srgbClr val="BE0E0E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0000"/>
              </a:solidFill>
            </a:endParaRPr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2348089" y="3276600"/>
            <a:ext cx="541867" cy="838200"/>
          </a:xfrm>
          <a:prstGeom prst="ellipse">
            <a:avLst/>
          </a:prstGeom>
          <a:noFill/>
          <a:ln w="57150">
            <a:solidFill>
              <a:srgbClr val="BE0E0E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0000"/>
              </a:solidFill>
            </a:endParaRP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6231467" y="990603"/>
            <a:ext cx="15969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RBBB 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RAD – </a:t>
            </a:r>
            <a:r>
              <a:rPr lang="en-US" altLang="ar-EG" dirty="0" err="1" smtClean="0">
                <a:solidFill>
                  <a:srgbClr val="FF0000"/>
                </a:solidFill>
              </a:rPr>
              <a:t>rS</a:t>
            </a:r>
            <a:r>
              <a:rPr lang="en-US" altLang="ar-EG" dirty="0" smtClean="0">
                <a:solidFill>
                  <a:srgbClr val="FF0000"/>
                </a:solidFill>
              </a:rPr>
              <a:t> I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plus </a:t>
            </a:r>
            <a:r>
              <a:rPr lang="en-US" altLang="ar-EG" dirty="0" err="1" smtClean="0">
                <a:solidFill>
                  <a:srgbClr val="FF0000"/>
                </a:solidFill>
              </a:rPr>
              <a:t>qR</a:t>
            </a:r>
            <a:r>
              <a:rPr lang="en-US" altLang="ar-EG" dirty="0" smtClean="0">
                <a:solidFill>
                  <a:srgbClr val="FF0000"/>
                </a:solidFill>
              </a:rPr>
              <a:t> III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20511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642938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0000"/>
          </a:bodyPr>
          <a:lstStyle/>
          <a:p>
            <a:pPr eaLnBrk="1" hangingPunct="1"/>
            <a:r>
              <a:rPr lang="en-US" altLang="ar-EG" b="1" smtClean="0"/>
              <a:t>SA BLOCK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444978" y="1219200"/>
            <a:ext cx="921173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800" b="1" smtClean="0"/>
              <a:t>Sinus pause : 1 - 2 second pause</a:t>
            </a:r>
          </a:p>
          <a:p>
            <a:pPr lvl="1" eaLnBrk="1" hangingPunct="1">
              <a:buFontTx/>
              <a:buChar char="•"/>
            </a:pPr>
            <a:r>
              <a:rPr lang="en-US" altLang="ar-EG" sz="2400" b="1" smtClean="0"/>
              <a:t>sinus beat resumes</a:t>
            </a:r>
          </a:p>
          <a:p>
            <a:pPr eaLnBrk="1" hangingPunct="1"/>
            <a:r>
              <a:rPr lang="en-US" altLang="ar-EG" sz="2800" b="1" smtClean="0"/>
              <a:t>Sinus arrest : &gt; 2 seconds</a:t>
            </a:r>
          </a:p>
          <a:p>
            <a:pPr lvl="1" eaLnBrk="1" hangingPunct="1">
              <a:buFontTx/>
              <a:buChar char="•"/>
            </a:pPr>
            <a:r>
              <a:rPr lang="en-US" altLang="ar-EG" sz="2400" b="1" smtClean="0"/>
              <a:t>junctional escape beat intervenes at</a:t>
            </a:r>
            <a:r>
              <a:rPr lang="en-US" altLang="ar-EG" sz="2000" b="1" smtClean="0"/>
              <a:t> 40-55 </a:t>
            </a:r>
            <a:r>
              <a:rPr lang="en-US" altLang="ar-EG" sz="1800" b="1" smtClean="0"/>
              <a:t>bpm</a:t>
            </a:r>
            <a:endParaRPr lang="en-US" altLang="ar-EG" sz="2000" b="1" smtClean="0"/>
          </a:p>
          <a:p>
            <a:pPr lvl="1" eaLnBrk="1" hangingPunct="1">
              <a:buFontTx/>
              <a:buChar char="•"/>
            </a:pPr>
            <a:r>
              <a:rPr lang="en-US" altLang="ar-EG" sz="2400" b="1" smtClean="0"/>
              <a:t>ventricular escape beat at 20 -40 bpm</a:t>
            </a:r>
          </a:p>
        </p:txBody>
      </p:sp>
      <p:pic>
        <p:nvPicPr>
          <p:cNvPr id="25604" name="Picture 4" descr="sinuspause"/>
          <p:cNvPicPr>
            <a:picLocks noChangeAspect="1" noChangeArrowheads="1"/>
          </p:cNvPicPr>
          <p:nvPr/>
        </p:nvPicPr>
        <p:blipFill>
          <a:blip r:embed="rId3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56" y="3733804"/>
            <a:ext cx="95504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039424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AV-BLOCKS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1354667" y="1295400"/>
            <a:ext cx="9211733" cy="990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1st degree - </a:t>
            </a:r>
            <a:r>
              <a:rPr lang="en-US" altLang="ar-EG" sz="2800" b="1" smtClean="0"/>
              <a:t>PR &gt; 0.2 sec</a:t>
            </a:r>
            <a:endParaRPr lang="en-US" altLang="ar-EG" sz="2400" b="1" smtClean="0"/>
          </a:p>
        </p:txBody>
      </p:sp>
      <p:pic>
        <p:nvPicPr>
          <p:cNvPr id="26628" name="Picture 4" descr="firstdegree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t="10280" r="2916" b="19031"/>
          <a:stretch>
            <a:fillRect/>
          </a:stretch>
        </p:blipFill>
        <p:spPr bwMode="auto">
          <a:xfrm>
            <a:off x="0" y="2133600"/>
            <a:ext cx="1219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009644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AV-BLOCKS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174045" y="1295400"/>
            <a:ext cx="10476089" cy="2514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2nd degree</a:t>
            </a:r>
          </a:p>
          <a:p>
            <a:pPr lvl="1" eaLnBrk="1" hangingPunct="1"/>
            <a:r>
              <a:rPr lang="en-US" altLang="ar-EG" sz="2400" b="1" smtClean="0"/>
              <a:t>Mobitz I (Wenckebach) PR increases until a QRS is blocked</a:t>
            </a:r>
            <a:endParaRPr lang="en-US" altLang="ar-EG" sz="2000" b="1" smtClean="0"/>
          </a:p>
        </p:txBody>
      </p:sp>
      <p:pic>
        <p:nvPicPr>
          <p:cNvPr id="27652" name="Picture 4" descr="wenk"/>
          <p:cNvPicPr>
            <a:picLocks noChangeAspect="1" noChangeArrowheads="1"/>
          </p:cNvPicPr>
          <p:nvPr/>
        </p:nvPicPr>
        <p:blipFill>
          <a:blip r:embed="rId3">
            <a:lum bright="-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5"/>
          <a:stretch>
            <a:fillRect/>
          </a:stretch>
        </p:blipFill>
        <p:spPr bwMode="auto">
          <a:xfrm>
            <a:off x="722489" y="2895604"/>
            <a:ext cx="7044267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1986844" y="3429000"/>
            <a:ext cx="270933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3070578" y="3429000"/>
            <a:ext cx="451556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4244623" y="3429000"/>
            <a:ext cx="541867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5418668" y="3200403"/>
            <a:ext cx="68961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1200" smtClean="0">
                <a:solidFill>
                  <a:srgbClr val="220011"/>
                </a:solidFill>
              </a:rPr>
              <a:t>dropped</a:t>
            </a:r>
          </a:p>
        </p:txBody>
      </p:sp>
      <p:pic>
        <p:nvPicPr>
          <p:cNvPr id="27657" name="Picture 9" descr="wenk"/>
          <p:cNvPicPr>
            <a:picLocks noChangeAspect="1" noChangeArrowheads="1"/>
          </p:cNvPicPr>
          <p:nvPr/>
        </p:nvPicPr>
        <p:blipFill>
          <a:blip r:embed="rId4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82"/>
          <a:stretch>
            <a:fillRect/>
          </a:stretch>
        </p:blipFill>
        <p:spPr bwMode="auto">
          <a:xfrm>
            <a:off x="4967113" y="4572000"/>
            <a:ext cx="686364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55936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93423" y="0"/>
            <a:ext cx="10363200" cy="1143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dirty="0" smtClean="0"/>
              <a:t>Normal Electrical Pathway</a:t>
            </a:r>
          </a:p>
        </p:txBody>
      </p:sp>
      <p:pic>
        <p:nvPicPr>
          <p:cNvPr id="219150" name="Picture 14" descr="rad"/>
          <p:cNvPicPr>
            <a:picLocks noChangeAspect="1" noChangeArrowheads="1"/>
          </p:cNvPicPr>
          <p:nvPr/>
        </p:nvPicPr>
        <p:blipFill>
          <a:blip r:embed="rId3">
            <a:lum bright="-4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1" t="30907" r="25769" b="44272"/>
          <a:stretch>
            <a:fillRect/>
          </a:stretch>
        </p:blipFill>
        <p:spPr bwMode="auto">
          <a:xfrm>
            <a:off x="9572977" y="2133600"/>
            <a:ext cx="1625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19"/>
          <p:cNvSpPr txBox="1">
            <a:spLocks noChangeArrowheads="1"/>
          </p:cNvSpPr>
          <p:nvPr/>
        </p:nvSpPr>
        <p:spPr bwMode="auto">
          <a:xfrm>
            <a:off x="3249150" y="5908690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6149" name="Picture 23" descr="heart"/>
          <p:cNvPicPr>
            <a:picLocks noChangeAspect="1" noChangeArrowheads="1"/>
          </p:cNvPicPr>
          <p:nvPr/>
        </p:nvPicPr>
        <p:blipFill>
          <a:blip r:embed="rId4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3" y="914400"/>
            <a:ext cx="4801541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Oval 24"/>
          <p:cNvSpPr>
            <a:spLocks noChangeArrowheads="1"/>
          </p:cNvSpPr>
          <p:nvPr/>
        </p:nvSpPr>
        <p:spPr bwMode="auto">
          <a:xfrm>
            <a:off x="4876800" y="3124200"/>
            <a:ext cx="541867" cy="381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6151" name="Oval 25"/>
          <p:cNvSpPr>
            <a:spLocks noChangeArrowheads="1"/>
          </p:cNvSpPr>
          <p:nvPr/>
        </p:nvSpPr>
        <p:spPr bwMode="auto">
          <a:xfrm>
            <a:off x="5238046" y="4648200"/>
            <a:ext cx="632177" cy="304800"/>
          </a:xfrm>
          <a:prstGeom prst="ellipse">
            <a:avLst/>
          </a:prstGeom>
          <a:solidFill>
            <a:srgbClr val="009900"/>
          </a:solidFill>
          <a:ln w="57150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mtClean="0">
                <a:solidFill>
                  <a:srgbClr val="FFFFCC"/>
                </a:solidFill>
              </a:rPr>
              <a:t>AV</a:t>
            </a:r>
          </a:p>
        </p:txBody>
      </p:sp>
      <p:sp>
        <p:nvSpPr>
          <p:cNvPr id="6152" name="Text Box 26"/>
          <p:cNvSpPr txBox="1">
            <a:spLocks noChangeArrowheads="1"/>
          </p:cNvSpPr>
          <p:nvPr/>
        </p:nvSpPr>
        <p:spPr bwMode="auto">
          <a:xfrm>
            <a:off x="1401122" y="2362215"/>
            <a:ext cx="12598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AV node</a:t>
            </a:r>
          </a:p>
        </p:txBody>
      </p:sp>
      <p:sp>
        <p:nvSpPr>
          <p:cNvPr id="6153" name="Text Box 27"/>
          <p:cNvSpPr txBox="1">
            <a:spLocks noChangeArrowheads="1"/>
          </p:cNvSpPr>
          <p:nvPr/>
        </p:nvSpPr>
        <p:spPr bwMode="auto">
          <a:xfrm>
            <a:off x="1472842" y="1600202"/>
            <a:ext cx="12368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SA node</a:t>
            </a:r>
          </a:p>
        </p:txBody>
      </p:sp>
      <p:sp>
        <p:nvSpPr>
          <p:cNvPr id="6154" name="Freeform 30"/>
          <p:cNvSpPr>
            <a:spLocks/>
          </p:cNvSpPr>
          <p:nvPr/>
        </p:nvSpPr>
        <p:spPr bwMode="auto">
          <a:xfrm>
            <a:off x="4967118" y="3581400"/>
            <a:ext cx="524933" cy="1066800"/>
          </a:xfrm>
          <a:custGeom>
            <a:avLst/>
            <a:gdLst>
              <a:gd name="T0" fmla="*/ 19050 w 279"/>
              <a:gd name="T1" fmla="*/ 0 h 672"/>
              <a:gd name="T2" fmla="*/ 69850 w 279"/>
              <a:gd name="T3" fmla="*/ 635000 h 672"/>
              <a:gd name="T4" fmla="*/ 442913 w 279"/>
              <a:gd name="T5" fmla="*/ 1066800 h 6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9" h="672">
                <a:moveTo>
                  <a:pt x="12" y="0"/>
                </a:moveTo>
                <a:cubicBezTo>
                  <a:pt x="17" y="67"/>
                  <a:pt x="0" y="288"/>
                  <a:pt x="44" y="400"/>
                </a:cubicBezTo>
                <a:cubicBezTo>
                  <a:pt x="88" y="512"/>
                  <a:pt x="230" y="615"/>
                  <a:pt x="279" y="672"/>
                </a:cubicBezTo>
              </a:path>
            </a:pathLst>
          </a:custGeom>
          <a:noFill/>
          <a:ln w="57150" cap="flat" cmpd="sng">
            <a:solidFill>
              <a:srgbClr val="FAFD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6155" name="Freeform 34"/>
          <p:cNvSpPr>
            <a:spLocks/>
          </p:cNvSpPr>
          <p:nvPr/>
        </p:nvSpPr>
        <p:spPr bwMode="auto">
          <a:xfrm>
            <a:off x="6743241" y="5413375"/>
            <a:ext cx="532460" cy="1117600"/>
          </a:xfrm>
          <a:custGeom>
            <a:avLst/>
            <a:gdLst>
              <a:gd name="T0" fmla="*/ 14288 w 283"/>
              <a:gd name="T1" fmla="*/ 0 h 704"/>
              <a:gd name="T2" fmla="*/ 449263 w 283"/>
              <a:gd name="T3" fmla="*/ 552450 h 704"/>
              <a:gd name="T4" fmla="*/ 363538 w 283"/>
              <a:gd name="T5" fmla="*/ 857250 h 704"/>
              <a:gd name="T6" fmla="*/ 0 w 283"/>
              <a:gd name="T7" fmla="*/ 1117600 h 7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3" h="704">
                <a:moveTo>
                  <a:pt x="9" y="0"/>
                </a:moveTo>
                <a:lnTo>
                  <a:pt x="283" y="348"/>
                </a:lnTo>
                <a:lnTo>
                  <a:pt x="229" y="540"/>
                </a:lnTo>
                <a:lnTo>
                  <a:pt x="0" y="704"/>
                </a:lnTo>
              </a:path>
            </a:pathLst>
          </a:custGeom>
          <a:noFill/>
          <a:ln w="57150" cap="flat" cmpd="sng">
            <a:solidFill>
              <a:srgbClr val="0000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6156" name="Freeform 35"/>
          <p:cNvSpPr>
            <a:spLocks/>
          </p:cNvSpPr>
          <p:nvPr/>
        </p:nvSpPr>
        <p:spPr bwMode="auto">
          <a:xfrm>
            <a:off x="6953962" y="5334016"/>
            <a:ext cx="1428045" cy="957263"/>
          </a:xfrm>
          <a:custGeom>
            <a:avLst/>
            <a:gdLst>
              <a:gd name="T0" fmla="*/ 0 w 759"/>
              <a:gd name="T1" fmla="*/ 0 h 603"/>
              <a:gd name="T2" fmla="*/ 450850 w 759"/>
              <a:gd name="T3" fmla="*/ 782638 h 603"/>
              <a:gd name="T4" fmla="*/ 493713 w 759"/>
              <a:gd name="T5" fmla="*/ 812800 h 603"/>
              <a:gd name="T6" fmla="*/ 857250 w 759"/>
              <a:gd name="T7" fmla="*/ 957263 h 603"/>
              <a:gd name="T8" fmla="*/ 1204913 w 759"/>
              <a:gd name="T9" fmla="*/ 623888 h 6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59" h="603">
                <a:moveTo>
                  <a:pt x="0" y="0"/>
                </a:moveTo>
                <a:lnTo>
                  <a:pt x="284" y="493"/>
                </a:lnTo>
                <a:lnTo>
                  <a:pt x="311" y="512"/>
                </a:lnTo>
                <a:lnTo>
                  <a:pt x="540" y="603"/>
                </a:lnTo>
                <a:lnTo>
                  <a:pt x="759" y="393"/>
                </a:lnTo>
              </a:path>
            </a:pathLst>
          </a:custGeom>
          <a:noFill/>
          <a:ln w="57150" cap="flat" cmpd="sng">
            <a:solidFill>
              <a:srgbClr val="0000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6157" name="Text Box 36"/>
          <p:cNvSpPr txBox="1">
            <a:spLocks noChangeArrowheads="1"/>
          </p:cNvSpPr>
          <p:nvPr/>
        </p:nvSpPr>
        <p:spPr bwMode="auto">
          <a:xfrm>
            <a:off x="1069866" y="3200404"/>
            <a:ext cx="19111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Bundle of His</a:t>
            </a:r>
          </a:p>
        </p:txBody>
      </p:sp>
      <p:sp>
        <p:nvSpPr>
          <p:cNvPr id="6158" name="Text Box 37"/>
          <p:cNvSpPr txBox="1">
            <a:spLocks noChangeArrowheads="1"/>
          </p:cNvSpPr>
          <p:nvPr/>
        </p:nvSpPr>
        <p:spPr bwMode="auto">
          <a:xfrm>
            <a:off x="922524" y="3886202"/>
            <a:ext cx="2294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Bundle Branches</a:t>
            </a:r>
          </a:p>
        </p:txBody>
      </p:sp>
      <p:sp>
        <p:nvSpPr>
          <p:cNvPr id="6159" name="Text Box 44"/>
          <p:cNvSpPr txBox="1">
            <a:spLocks noChangeArrowheads="1"/>
          </p:cNvSpPr>
          <p:nvPr/>
        </p:nvSpPr>
        <p:spPr bwMode="auto">
          <a:xfrm>
            <a:off x="4919214" y="3124201"/>
            <a:ext cx="479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1800" b="1" smtClean="0">
                <a:solidFill>
                  <a:srgbClr val="FFFFCC"/>
                </a:solidFill>
              </a:rPr>
              <a:t>SA</a:t>
            </a:r>
          </a:p>
        </p:txBody>
      </p:sp>
      <p:sp>
        <p:nvSpPr>
          <p:cNvPr id="6160" name="WordArt 47"/>
          <p:cNvSpPr>
            <a:spLocks noChangeArrowheads="1" noChangeShapeType="1" noTextEdit="1"/>
          </p:cNvSpPr>
          <p:nvPr/>
        </p:nvSpPr>
        <p:spPr bwMode="auto">
          <a:xfrm>
            <a:off x="6050844" y="4572016"/>
            <a:ext cx="541867" cy="619125"/>
          </a:xfrm>
          <a:prstGeom prst="rect">
            <a:avLst/>
          </a:prstGeom>
        </p:spPr>
        <p:txBody>
          <a:bodyPr wrap="none" fromWordArt="1">
            <a:prstTxWarp prst="textSlantDown">
              <a:avLst>
                <a:gd name="adj" fmla="val 44444"/>
              </a:avLst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CC"/>
                </a:solidFill>
                <a:latin typeface="Arial Black"/>
              </a:rPr>
              <a:t>HIS</a:t>
            </a:r>
            <a:endParaRPr lang="ar-EG" sz="2400" kern="10" normalizeH="1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CC"/>
              </a:solidFill>
              <a:latin typeface="Arial Black"/>
            </a:endParaRPr>
          </a:p>
        </p:txBody>
      </p:sp>
      <p:sp>
        <p:nvSpPr>
          <p:cNvPr id="6161" name="Line 48"/>
          <p:cNvSpPr>
            <a:spLocks noChangeShapeType="1"/>
          </p:cNvSpPr>
          <p:nvPr/>
        </p:nvSpPr>
        <p:spPr bwMode="auto">
          <a:xfrm>
            <a:off x="5960533" y="4953000"/>
            <a:ext cx="8128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6162" name="Freeform 49"/>
          <p:cNvSpPr>
            <a:spLocks/>
          </p:cNvSpPr>
          <p:nvPr/>
        </p:nvSpPr>
        <p:spPr bwMode="auto">
          <a:xfrm>
            <a:off x="7087542" y="5326063"/>
            <a:ext cx="893703" cy="233362"/>
          </a:xfrm>
          <a:custGeom>
            <a:avLst/>
            <a:gdLst>
              <a:gd name="T0" fmla="*/ 0 w 475"/>
              <a:gd name="T1" fmla="*/ 146050 h 147"/>
              <a:gd name="T2" fmla="*/ 276225 w 475"/>
              <a:gd name="T3" fmla="*/ 0 h 147"/>
              <a:gd name="T4" fmla="*/ 434975 w 475"/>
              <a:gd name="T5" fmla="*/ 44450 h 147"/>
              <a:gd name="T6" fmla="*/ 754062 w 475"/>
              <a:gd name="T7" fmla="*/ 233362 h 14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75" h="147">
                <a:moveTo>
                  <a:pt x="0" y="92"/>
                </a:moveTo>
                <a:lnTo>
                  <a:pt x="174" y="0"/>
                </a:lnTo>
                <a:lnTo>
                  <a:pt x="274" y="28"/>
                </a:lnTo>
                <a:lnTo>
                  <a:pt x="475" y="147"/>
                </a:lnTo>
              </a:path>
            </a:pathLst>
          </a:custGeom>
          <a:noFill/>
          <a:ln w="57150" cap="flat" cmpd="sng">
            <a:solidFill>
              <a:srgbClr val="0000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6163" name="WordArt 50"/>
          <p:cNvSpPr>
            <a:spLocks noChangeArrowheads="1" noChangeShapeType="1" noTextEdit="1"/>
          </p:cNvSpPr>
          <p:nvPr/>
        </p:nvSpPr>
        <p:spPr bwMode="auto">
          <a:xfrm rot="6780993">
            <a:off x="6631164" y="4657732"/>
            <a:ext cx="476250" cy="914400"/>
          </a:xfrm>
          <a:prstGeom prst="rect">
            <a:avLst/>
          </a:prstGeom>
        </p:spPr>
        <p:txBody>
          <a:bodyPr vert="wordArtVert"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 rtl="0">
              <a:spcBef>
                <a:spcPct val="0"/>
              </a:spcBef>
              <a:spcAft>
                <a:spcPct val="0"/>
              </a:spcAft>
            </a:pPr>
            <a:r>
              <a:rPr lang="en-US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66"/>
                </a:solidFill>
                <a:latin typeface="Arial Black"/>
              </a:rPr>
              <a:t>BB</a:t>
            </a:r>
            <a:endParaRPr lang="ar-EG" sz="2400" kern="10" normalizeH="1" smtClean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66"/>
              </a:solidFill>
              <a:latin typeface="Arial Black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9277" y="35196"/>
            <a:ext cx="1422729" cy="116156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8270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AV-BLOCKS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354667" y="1295400"/>
            <a:ext cx="9211733" cy="1524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lnSpc>
                <a:spcPct val="90000"/>
              </a:lnSpc>
            </a:pPr>
            <a:r>
              <a:rPr lang="en-US" altLang="ar-EG" sz="2800" b="1" smtClean="0"/>
              <a:t>2nd degree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ar-EG" sz="2400" b="1" smtClean="0"/>
              <a:t>Mobitz II - blocked QRS </a:t>
            </a:r>
            <a:r>
              <a:rPr lang="en-US" altLang="ar-EG" sz="2000" b="1" smtClean="0"/>
              <a:t>(2:1, 3:1, 4:1)</a:t>
            </a:r>
          </a:p>
          <a:p>
            <a:pPr lvl="3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1800" b="1" smtClean="0"/>
              <a:t>PR interval is fixed and usually normal, then p-waves with dropped beats</a:t>
            </a:r>
          </a:p>
        </p:txBody>
      </p:sp>
      <p:pic>
        <p:nvPicPr>
          <p:cNvPr id="28676" name="Picture 4" descr="secondblock"/>
          <p:cNvPicPr>
            <a:picLocks noChangeAspect="1" noChangeArrowheads="1"/>
          </p:cNvPicPr>
          <p:nvPr/>
        </p:nvPicPr>
        <p:blipFill>
          <a:blip r:embed="rId3">
            <a:lum bright="-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/>
          <a:stretch>
            <a:fillRect/>
          </a:stretch>
        </p:blipFill>
        <p:spPr bwMode="auto">
          <a:xfrm>
            <a:off x="632178" y="3505200"/>
            <a:ext cx="7495823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2528711" y="327660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4967111" y="320040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7405511" y="327660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pic>
        <p:nvPicPr>
          <p:cNvPr id="28680" name="Picture 8" descr="mob2"/>
          <p:cNvPicPr>
            <a:picLocks noChangeAspect="1" noChangeArrowheads="1"/>
          </p:cNvPicPr>
          <p:nvPr/>
        </p:nvPicPr>
        <p:blipFill>
          <a:blip r:embed="rId4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953004"/>
            <a:ext cx="4334933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70165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AV-BLOCKS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1535290" y="1371600"/>
            <a:ext cx="9211733" cy="838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lnSpc>
                <a:spcPct val="90000"/>
              </a:lnSpc>
            </a:pPr>
            <a:r>
              <a:rPr lang="en-US" altLang="ar-EG" b="1" smtClean="0"/>
              <a:t>3rd degree - </a:t>
            </a:r>
            <a:r>
              <a:rPr lang="en-US" altLang="ar-EG" sz="2400" b="1" smtClean="0"/>
              <a:t>disassociation of PP and RR, the PP intervals and RR intervals are constant.</a:t>
            </a:r>
          </a:p>
        </p:txBody>
      </p:sp>
      <p:pic>
        <p:nvPicPr>
          <p:cNvPr id="29700" name="Picture 4" descr="thirdblock"/>
          <p:cNvPicPr>
            <a:picLocks noChangeAspect="1" noChangeArrowheads="1"/>
          </p:cNvPicPr>
          <p:nvPr/>
        </p:nvPicPr>
        <p:blipFill>
          <a:blip r:embed="rId3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6" y="3352800"/>
            <a:ext cx="11469511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3612446" y="3581400"/>
            <a:ext cx="1986844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lg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7676446" y="3581400"/>
            <a:ext cx="1986844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lg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2438402" y="4038600"/>
            <a:ext cx="72248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9704" name="Freeform 8"/>
          <p:cNvSpPr>
            <a:spLocks/>
          </p:cNvSpPr>
          <p:nvPr/>
        </p:nvSpPr>
        <p:spPr bwMode="auto">
          <a:xfrm>
            <a:off x="3251200" y="4572004"/>
            <a:ext cx="720608" cy="9525"/>
          </a:xfrm>
          <a:custGeom>
            <a:avLst/>
            <a:gdLst>
              <a:gd name="T0" fmla="*/ 0 w 382"/>
              <a:gd name="T1" fmla="*/ 9525 h 6"/>
              <a:gd name="T2" fmla="*/ 608013 w 382"/>
              <a:gd name="T3" fmla="*/ 0 h 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82" h="6">
                <a:moveTo>
                  <a:pt x="0" y="6"/>
                </a:moveTo>
                <a:lnTo>
                  <a:pt x="382" y="0"/>
                </a:lnTo>
              </a:path>
            </a:pathLst>
          </a:custGeom>
          <a:noFill/>
          <a:ln w="12700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4287038" y="3657600"/>
            <a:ext cx="4796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1600" b="1" smtClean="0">
                <a:solidFill>
                  <a:srgbClr val="FF0000"/>
                </a:solidFill>
              </a:rPr>
              <a:t>RR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2593567" y="3733800"/>
            <a:ext cx="4347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1600" b="1" smtClean="0">
                <a:solidFill>
                  <a:srgbClr val="FF0000"/>
                </a:solidFill>
              </a:rPr>
              <a:t>PP</a:t>
            </a:r>
          </a:p>
        </p:txBody>
      </p:sp>
      <p:sp>
        <p:nvSpPr>
          <p:cNvPr id="29707" name="Freeform 11"/>
          <p:cNvSpPr>
            <a:spLocks/>
          </p:cNvSpPr>
          <p:nvPr/>
        </p:nvSpPr>
        <p:spPr bwMode="auto">
          <a:xfrm>
            <a:off x="4154311" y="4572004"/>
            <a:ext cx="669808" cy="3175"/>
          </a:xfrm>
          <a:custGeom>
            <a:avLst/>
            <a:gdLst>
              <a:gd name="T0" fmla="*/ 0 w 356"/>
              <a:gd name="T1" fmla="*/ 3175 h 2"/>
              <a:gd name="T2" fmla="*/ 565150 w 356"/>
              <a:gd name="T3" fmla="*/ 0 h 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56" h="2">
                <a:moveTo>
                  <a:pt x="0" y="2"/>
                </a:moveTo>
                <a:lnTo>
                  <a:pt x="356" y="0"/>
                </a:lnTo>
              </a:path>
            </a:pathLst>
          </a:custGeom>
          <a:noFill/>
          <a:ln w="12700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V="1">
            <a:off x="4064000" y="4419600"/>
            <a:ext cx="0" cy="152400"/>
          </a:xfrm>
          <a:prstGeom prst="line">
            <a:avLst/>
          </a:prstGeom>
          <a:noFill/>
          <a:ln w="9525">
            <a:solidFill>
              <a:srgbClr val="23013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9709" name="Freeform 13"/>
          <p:cNvSpPr>
            <a:spLocks/>
          </p:cNvSpPr>
          <p:nvPr/>
        </p:nvSpPr>
        <p:spPr bwMode="auto">
          <a:xfrm>
            <a:off x="4786489" y="4419600"/>
            <a:ext cx="3763" cy="152400"/>
          </a:xfrm>
          <a:custGeom>
            <a:avLst/>
            <a:gdLst>
              <a:gd name="T0" fmla="*/ 3175 w 2"/>
              <a:gd name="T1" fmla="*/ 152400 h 96"/>
              <a:gd name="T2" fmla="*/ 0 w 2"/>
              <a:gd name="T3" fmla="*/ 0 h 9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" h="96">
                <a:moveTo>
                  <a:pt x="2" y="96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23013D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flipV="1">
            <a:off x="3251200" y="4419600"/>
            <a:ext cx="0" cy="152400"/>
          </a:xfrm>
          <a:prstGeom prst="line">
            <a:avLst/>
          </a:prstGeom>
          <a:noFill/>
          <a:ln w="9525">
            <a:solidFill>
              <a:srgbClr val="23013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pic>
        <p:nvPicPr>
          <p:cNvPr id="29711" name="Picture 15" descr="3degr"/>
          <p:cNvPicPr>
            <a:picLocks noChangeAspect="1" noChangeArrowheads="1"/>
          </p:cNvPicPr>
          <p:nvPr/>
        </p:nvPicPr>
        <p:blipFill>
          <a:blip r:embed="rId4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3" y="4953004"/>
            <a:ext cx="5418667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1914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74044" y="533400"/>
            <a:ext cx="10363200" cy="1143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dirty="0" err="1" smtClean="0"/>
              <a:t>Tachyarrhythmias</a:t>
            </a:r>
            <a:endParaRPr lang="en-US" altLang="ar-EG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5" name="Picture 24" descr="vtack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lum bright="-30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75" b="74120"/>
          <a:stretch>
            <a:fillRect/>
          </a:stretch>
        </p:blipFill>
        <p:spPr bwMode="auto">
          <a:xfrm>
            <a:off x="691977" y="2471351"/>
            <a:ext cx="9774195" cy="250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676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0134" y="228600"/>
            <a:ext cx="9211733" cy="1752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TYPES OF DYSRHYTHMIAS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264358" y="1600200"/>
            <a:ext cx="9843911" cy="2971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800" b="1" dirty="0" smtClean="0"/>
              <a:t>Re-entry (SVT, WPW)</a:t>
            </a:r>
          </a:p>
          <a:p>
            <a:pPr lvl="2" eaLnBrk="1" hangingPunct="1"/>
            <a:r>
              <a:rPr lang="en-US" altLang="ar-EG" sz="2000" b="1" dirty="0" smtClean="0"/>
              <a:t>Two parallel pathways with different rates and refractory periods</a:t>
            </a:r>
          </a:p>
          <a:p>
            <a:pPr lvl="2" eaLnBrk="1" hangingPunct="1"/>
            <a:r>
              <a:rPr lang="en-US" altLang="ar-EG" sz="2000" b="1" dirty="0" smtClean="0"/>
              <a:t>Something alters the refractory period and the alternative pathway becomes dominant</a:t>
            </a:r>
          </a:p>
          <a:p>
            <a:pPr lvl="2" eaLnBrk="1" hangingPunct="1"/>
            <a:r>
              <a:rPr lang="en-US" altLang="ar-EG" sz="2000" b="1" dirty="0" smtClean="0"/>
              <a:t>This causes a unidirectional conduction block, and a circuitous conduction pathway forms. </a:t>
            </a:r>
          </a:p>
        </p:txBody>
      </p:sp>
      <p:sp>
        <p:nvSpPr>
          <p:cNvPr id="31748" name="Line 22"/>
          <p:cNvSpPr>
            <a:spLocks noChangeShapeType="1"/>
          </p:cNvSpPr>
          <p:nvPr/>
        </p:nvSpPr>
        <p:spPr bwMode="auto">
          <a:xfrm>
            <a:off x="1806223" y="5029200"/>
            <a:ext cx="812800" cy="381000"/>
          </a:xfrm>
          <a:prstGeom prst="lin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31749" name="Freeform 25"/>
          <p:cNvSpPr>
            <a:spLocks/>
          </p:cNvSpPr>
          <p:nvPr/>
        </p:nvSpPr>
        <p:spPr bwMode="auto">
          <a:xfrm>
            <a:off x="1896533" y="4648200"/>
            <a:ext cx="1625600" cy="1066800"/>
          </a:xfrm>
          <a:custGeom>
            <a:avLst/>
            <a:gdLst>
              <a:gd name="T0" fmla="*/ 0 w 1496"/>
              <a:gd name="T1" fmla="*/ 0 h 912"/>
              <a:gd name="T2" fmla="*/ 1056205 w 1496"/>
              <a:gd name="T3" fmla="*/ 729916 h 912"/>
              <a:gd name="T4" fmla="*/ 1320257 w 1496"/>
              <a:gd name="T5" fmla="*/ 1010653 h 912"/>
              <a:gd name="T6" fmla="*/ 1364265 w 1496"/>
              <a:gd name="T7" fmla="*/ 1066800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96" h="912">
                <a:moveTo>
                  <a:pt x="0" y="0"/>
                </a:moveTo>
                <a:cubicBezTo>
                  <a:pt x="456" y="240"/>
                  <a:pt x="912" y="480"/>
                  <a:pt x="1152" y="624"/>
                </a:cubicBezTo>
                <a:cubicBezTo>
                  <a:pt x="1392" y="768"/>
                  <a:pt x="1384" y="816"/>
                  <a:pt x="1440" y="864"/>
                </a:cubicBezTo>
                <a:cubicBezTo>
                  <a:pt x="1496" y="912"/>
                  <a:pt x="1492" y="912"/>
                  <a:pt x="1488" y="912"/>
                </a:cubicBezTo>
              </a:path>
            </a:pathLst>
          </a:custGeom>
          <a:ln>
            <a:headEnd type="none" w="med" len="med"/>
            <a:tailEnd type="triangl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0000"/>
              </a:solidFill>
            </a:endParaRPr>
          </a:p>
        </p:txBody>
      </p:sp>
      <p:grpSp>
        <p:nvGrpSpPr>
          <p:cNvPr id="31750" name="Group 40"/>
          <p:cNvGrpSpPr>
            <a:grpSpLocks/>
          </p:cNvGrpSpPr>
          <p:nvPr/>
        </p:nvGrpSpPr>
        <p:grpSpPr bwMode="auto">
          <a:xfrm>
            <a:off x="5238044" y="4724400"/>
            <a:ext cx="1706502" cy="1143000"/>
            <a:chOff x="1776" y="2880"/>
            <a:chExt cx="907" cy="720"/>
          </a:xfrm>
        </p:grpSpPr>
        <p:sp>
          <p:nvSpPr>
            <p:cNvPr id="31756" name="Freeform 23"/>
            <p:cNvSpPr>
              <a:spLocks/>
            </p:cNvSpPr>
            <p:nvPr/>
          </p:nvSpPr>
          <p:spPr bwMode="auto">
            <a:xfrm>
              <a:off x="1824" y="2880"/>
              <a:ext cx="480" cy="336"/>
            </a:xfrm>
            <a:custGeom>
              <a:avLst/>
              <a:gdLst>
                <a:gd name="T0" fmla="*/ 0 w 1496"/>
                <a:gd name="T1" fmla="*/ 0 h 912"/>
                <a:gd name="T2" fmla="*/ 370 w 1496"/>
                <a:gd name="T3" fmla="*/ 230 h 912"/>
                <a:gd name="T4" fmla="*/ 462 w 1496"/>
                <a:gd name="T5" fmla="*/ 318 h 912"/>
                <a:gd name="T6" fmla="*/ 477 w 1496"/>
                <a:gd name="T7" fmla="*/ 336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96" h="912">
                  <a:moveTo>
                    <a:pt x="0" y="0"/>
                  </a:moveTo>
                  <a:cubicBezTo>
                    <a:pt x="456" y="240"/>
                    <a:pt x="912" y="480"/>
                    <a:pt x="1152" y="624"/>
                  </a:cubicBezTo>
                  <a:cubicBezTo>
                    <a:pt x="1392" y="768"/>
                    <a:pt x="1384" y="816"/>
                    <a:pt x="1440" y="864"/>
                  </a:cubicBezTo>
                  <a:cubicBezTo>
                    <a:pt x="1496" y="912"/>
                    <a:pt x="1492" y="912"/>
                    <a:pt x="1488" y="912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31757" name="Line 24"/>
            <p:cNvSpPr>
              <a:spLocks noChangeShapeType="1"/>
            </p:cNvSpPr>
            <p:nvPr/>
          </p:nvSpPr>
          <p:spPr bwMode="auto">
            <a:xfrm>
              <a:off x="1776" y="3168"/>
              <a:ext cx="624" cy="432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31758" name="Line 27"/>
            <p:cNvSpPr>
              <a:spLocks noChangeShapeType="1"/>
            </p:cNvSpPr>
            <p:nvPr/>
          </p:nvSpPr>
          <p:spPr bwMode="auto">
            <a:xfrm flipV="1">
              <a:off x="2256" y="3120"/>
              <a:ext cx="144" cy="240"/>
            </a:xfrm>
            <a:prstGeom prst="line">
              <a:avLst/>
            </a:prstGeom>
            <a:noFill/>
            <a:ln w="76200">
              <a:solidFill>
                <a:srgbClr val="BE0E0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31759" name="Text Box 28"/>
            <p:cNvSpPr txBox="1">
              <a:spLocks noChangeArrowheads="1"/>
            </p:cNvSpPr>
            <p:nvPr/>
          </p:nvSpPr>
          <p:spPr bwMode="auto">
            <a:xfrm>
              <a:off x="2384" y="2976"/>
              <a:ext cx="299" cy="213"/>
            </a:xfrm>
            <a:prstGeom prst="rect">
              <a:avLst/>
            </a:prstGeom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z="1600" dirty="0" smtClean="0">
                  <a:solidFill>
                    <a:srgbClr val="FF0000"/>
                  </a:solidFill>
                </a:rPr>
                <a:t>PAC</a:t>
              </a:r>
            </a:p>
          </p:txBody>
        </p:sp>
      </p:grpSp>
      <p:grpSp>
        <p:nvGrpSpPr>
          <p:cNvPr id="31751" name="Group 39"/>
          <p:cNvGrpSpPr>
            <a:grpSpLocks/>
          </p:cNvGrpSpPr>
          <p:nvPr/>
        </p:nvGrpSpPr>
        <p:grpSpPr bwMode="auto">
          <a:xfrm>
            <a:off x="8489245" y="4800600"/>
            <a:ext cx="1535289" cy="685800"/>
            <a:chOff x="2928" y="3120"/>
            <a:chExt cx="816" cy="432"/>
          </a:xfrm>
        </p:grpSpPr>
        <p:sp>
          <p:nvSpPr>
            <p:cNvPr id="31752" name="Oval 29"/>
            <p:cNvSpPr>
              <a:spLocks noChangeArrowheads="1"/>
            </p:cNvSpPr>
            <p:nvPr/>
          </p:nvSpPr>
          <p:spPr bwMode="auto">
            <a:xfrm rot="2295207">
              <a:off x="2928" y="3120"/>
              <a:ext cx="816" cy="432"/>
            </a:xfrm>
            <a:prstGeom prst="ellips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31753" name="Line 32"/>
            <p:cNvSpPr>
              <a:spLocks noChangeShapeType="1"/>
            </p:cNvSpPr>
            <p:nvPr/>
          </p:nvSpPr>
          <p:spPr bwMode="auto">
            <a:xfrm>
              <a:off x="3216" y="3504"/>
              <a:ext cx="48" cy="48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31754" name="Line 36"/>
            <p:cNvSpPr>
              <a:spLocks noChangeShapeType="1"/>
            </p:cNvSpPr>
            <p:nvPr/>
          </p:nvSpPr>
          <p:spPr bwMode="auto">
            <a:xfrm rot="-4702238">
              <a:off x="3648" y="3504"/>
              <a:ext cx="48" cy="1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31755" name="Line 37"/>
            <p:cNvSpPr>
              <a:spLocks noChangeShapeType="1"/>
            </p:cNvSpPr>
            <p:nvPr/>
          </p:nvSpPr>
          <p:spPr bwMode="auto">
            <a:xfrm rot="-4702238">
              <a:off x="3433" y="3191"/>
              <a:ext cx="48" cy="1"/>
            </a:xfrm>
            <a:prstGeom prst="line">
              <a:avLst/>
            </a:prstGeom>
            <a:ln>
              <a:headEnd type="triangle" w="med" len="med"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23594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490134" y="228600"/>
            <a:ext cx="9211733" cy="1752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TYPES OF DYSRHYTHMIAS</a:t>
            </a:r>
          </a:p>
        </p:txBody>
      </p:sp>
      <p:sp>
        <p:nvSpPr>
          <p:cNvPr id="327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64356" y="1600200"/>
            <a:ext cx="921173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800" b="1" smtClean="0"/>
              <a:t>Enhanced or Triggered  (PACs, PVCs, Afib, MFAT)</a:t>
            </a:r>
          </a:p>
          <a:p>
            <a:pPr lvl="2" eaLnBrk="1" hangingPunct="1"/>
            <a:r>
              <a:rPr lang="en-US" altLang="ar-EG" sz="2000" b="1" smtClean="0"/>
              <a:t>Conduction cells act as Pacemaker cells  </a:t>
            </a:r>
          </a:p>
          <a:p>
            <a:pPr lvl="2" eaLnBrk="1" hangingPunct="1"/>
            <a:r>
              <a:rPr lang="en-US" altLang="ar-EG" sz="2000" b="1" smtClean="0"/>
              <a:t>Conduction cells can be enhanced and become dominant in the setting of ischemia, sepsis, electrolyte imbalance or toxins. </a:t>
            </a:r>
          </a:p>
          <a:p>
            <a:pPr eaLnBrk="1" hangingPunct="1"/>
            <a:r>
              <a:rPr lang="en-US" altLang="ar-EG" sz="2400" b="1" smtClean="0"/>
              <a:t>Some dysrhythmias start with enhanced or triggered activity, but follow a circuitous pathway seen in re-entry.  (Atrial flutter, Vtach)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99762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050" descr="mfat2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" r="6572"/>
          <a:stretch>
            <a:fillRect/>
          </a:stretch>
        </p:blipFill>
        <p:spPr bwMode="auto">
          <a:xfrm>
            <a:off x="0" y="1752600"/>
            <a:ext cx="1219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 Box 2051"/>
          <p:cNvSpPr txBox="1">
            <a:spLocks noChangeArrowheads="1"/>
          </p:cNvSpPr>
          <p:nvPr/>
        </p:nvSpPr>
        <p:spPr bwMode="auto">
          <a:xfrm>
            <a:off x="361246" y="0"/>
            <a:ext cx="1119857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b="1" dirty="0" smtClean="0">
                <a:solidFill>
                  <a:srgbClr val="FF0000"/>
                </a:solidFill>
              </a:rPr>
              <a:t>A 60 </a:t>
            </a:r>
            <a:r>
              <a:rPr lang="en-US" altLang="ar-EG" b="1" dirty="0" err="1" smtClean="0">
                <a:solidFill>
                  <a:srgbClr val="FF0000"/>
                </a:solidFill>
              </a:rPr>
              <a:t>yo</a:t>
            </a:r>
            <a:r>
              <a:rPr lang="en-US" altLang="ar-EG" b="1" dirty="0" smtClean="0">
                <a:solidFill>
                  <a:srgbClr val="FF0000"/>
                </a:solidFill>
              </a:rPr>
              <a:t> with COPD c/o palpitations &amp; SOB.  The EKG shows:    		</a:t>
            </a:r>
            <a:r>
              <a:rPr lang="en-US" altLang="ar-EG" sz="2800" b="1" dirty="0" smtClean="0">
                <a:solidFill>
                  <a:srgbClr val="FF0000"/>
                </a:solidFill>
              </a:rPr>
              <a:t>		                    </a:t>
            </a:r>
            <a:r>
              <a:rPr lang="en-US" altLang="ar-EG" sz="1800" b="1" dirty="0" smtClean="0">
                <a:solidFill>
                  <a:srgbClr val="FF0000"/>
                </a:solidFill>
              </a:rPr>
              <a:t>a. Atrial Fibrillation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1800" b="1" dirty="0" smtClean="0">
                <a:solidFill>
                  <a:srgbClr val="FF0000"/>
                </a:solidFill>
              </a:rPr>
              <a:t>			b. Premature Atrial Complexes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1800" b="1" dirty="0" smtClean="0">
                <a:solidFill>
                  <a:srgbClr val="FF0000"/>
                </a:solidFill>
              </a:rPr>
              <a:t>			c.  Multi-Focal Atrial Tachycardia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1800" b="1" dirty="0" smtClean="0">
                <a:solidFill>
                  <a:srgbClr val="FF0000"/>
                </a:solidFill>
              </a:rPr>
              <a:t>			d.  </a:t>
            </a:r>
            <a:r>
              <a:rPr lang="en-US" altLang="ar-EG" sz="1800" b="1" dirty="0" err="1" smtClean="0">
                <a:solidFill>
                  <a:srgbClr val="FF0000"/>
                </a:solidFill>
              </a:rPr>
              <a:t>Paroxismal</a:t>
            </a:r>
            <a:r>
              <a:rPr lang="en-US" altLang="ar-EG" sz="1800" b="1" dirty="0" smtClean="0">
                <a:solidFill>
                  <a:srgbClr val="FF0000"/>
                </a:solidFill>
              </a:rPr>
              <a:t> Atrial Tachycardia with block</a:t>
            </a:r>
            <a:endParaRPr lang="en-US" altLang="ar-EG" sz="3200" b="1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00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838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800" b="1" smtClean="0"/>
              <a:t>MULTIFOCAL ATRIAL TACHYCARDIA (MFAT)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356" y="152400"/>
            <a:ext cx="9211733" cy="2590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Tx/>
              <a:buNone/>
            </a:pPr>
            <a:endParaRPr lang="en-US" altLang="ar-EG" sz="2800" b="1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P waves of at least 3  different shapes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No dominant atrial pacemaker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Rate greater than 100 bpm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Varying PR, RR, and PP intervals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Enhanced or triggered automaticity</a:t>
            </a:r>
            <a:endParaRPr lang="en-US" altLang="ar-EG" b="1" smtClean="0"/>
          </a:p>
        </p:txBody>
      </p:sp>
      <p:pic>
        <p:nvPicPr>
          <p:cNvPr id="34820" name="Picture 4" descr="mfat2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" r="2237"/>
          <a:stretch>
            <a:fillRect/>
          </a:stretch>
        </p:blipFill>
        <p:spPr bwMode="auto">
          <a:xfrm>
            <a:off x="0" y="2514600"/>
            <a:ext cx="12192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1444980" y="5791200"/>
            <a:ext cx="3070577" cy="10668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0339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64356" y="22860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3600" b="1" smtClean="0"/>
              <a:t>MFAT - CLINICAL SIGNIFICANCE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494" y="1676400"/>
            <a:ext cx="4696177" cy="2743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Hypoxia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COPD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Methylxanthene toxicity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CHF or sepsis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231468" y="1600200"/>
            <a:ext cx="550897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rtl="0" eaLnBrk="1" fontAlgn="base" hangingPunct="1"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ar-EG" sz="2800" b="1" dirty="0" smtClean="0">
                <a:solidFill>
                  <a:srgbClr val="FF0000"/>
                </a:solidFill>
              </a:rPr>
              <a:t>Treat the underlying disease process causing the triggered automaticity</a:t>
            </a:r>
          </a:p>
          <a:p>
            <a:pPr rtl="0" eaLnBrk="1" fontAlgn="base" hangingPunct="1"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ar-EG" sz="2800" b="1" dirty="0" smtClean="0">
                <a:solidFill>
                  <a:srgbClr val="FF0000"/>
                </a:solidFill>
              </a:rPr>
              <a:t>OXYGENATION and PERFUSION</a:t>
            </a:r>
          </a:p>
          <a:p>
            <a:pPr rtl="0" eaLnBrk="1" fontAlgn="base" hangingPunct="1"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ar-EG" sz="2800" b="1" dirty="0" smtClean="0">
                <a:solidFill>
                  <a:srgbClr val="FF0000"/>
                </a:solidFill>
              </a:rPr>
              <a:t>Magnesium Sulfate</a:t>
            </a:r>
          </a:p>
          <a:p>
            <a:pPr rtl="0" eaLnBrk="1" fontAlgn="base" hangingPunct="1"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ar-EG" sz="2800" b="1" dirty="0" smtClean="0">
                <a:solidFill>
                  <a:srgbClr val="FF0000"/>
                </a:solidFill>
              </a:rPr>
              <a:t>Calcium channel blocker for rate control </a:t>
            </a:r>
            <a:r>
              <a:rPr lang="en-US" altLang="ar-EG" sz="2800" b="1" dirty="0" err="1" smtClean="0">
                <a:solidFill>
                  <a:srgbClr val="FF0000"/>
                </a:solidFill>
              </a:rPr>
              <a:t>prn</a:t>
            </a:r>
            <a:endParaRPr lang="en-US" altLang="ar-EG" sz="2800" b="1" dirty="0" smtClean="0">
              <a:solidFill>
                <a:srgbClr val="FF0000"/>
              </a:solidFill>
            </a:endParaRPr>
          </a:p>
        </p:txBody>
      </p:sp>
      <p:pic>
        <p:nvPicPr>
          <p:cNvPr id="35845" name="Picture 8" descr="mfat1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2" r="6175" b="2512"/>
          <a:stretch>
            <a:fillRect/>
          </a:stretch>
        </p:blipFill>
        <p:spPr bwMode="auto">
          <a:xfrm>
            <a:off x="812805" y="5486400"/>
            <a:ext cx="993422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100" descr="ecg_12lead059"/>
          <p:cNvPicPr>
            <a:picLocks noChangeAspect="1" noChangeArrowheads="1"/>
          </p:cNvPicPr>
          <p:nvPr/>
        </p:nvPicPr>
        <p:blipFill>
          <a:blip r:embed="rId4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74355" r="45454" b="10106"/>
          <a:stretch>
            <a:fillRect/>
          </a:stretch>
        </p:blipFill>
        <p:spPr bwMode="auto">
          <a:xfrm>
            <a:off x="677338" y="4114800"/>
            <a:ext cx="505742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7081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838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800" b="1" smtClean="0"/>
              <a:t>MULTIFOCAL ATRIAL TACHYCARDIA (MFAT)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356" y="152400"/>
            <a:ext cx="9211733" cy="2590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Tx/>
              <a:buNone/>
            </a:pPr>
            <a:endParaRPr lang="en-US" altLang="ar-EG" sz="2800" b="1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P waves of at least 3  different shapes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No dominant atrial pacemaker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Rate greater than 100 bpm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Varying PR, RR, and PP intervals</a:t>
            </a:r>
            <a:endParaRPr lang="en-US" altLang="ar-EG" b="1" smtClean="0"/>
          </a:p>
        </p:txBody>
      </p:sp>
      <p:pic>
        <p:nvPicPr>
          <p:cNvPr id="36868" name="Picture 6" descr="mat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7278" b="12790"/>
          <a:stretch>
            <a:fillRect/>
          </a:stretch>
        </p:blipFill>
        <p:spPr bwMode="auto">
          <a:xfrm>
            <a:off x="0" y="2209800"/>
            <a:ext cx="12192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930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70933" y="0"/>
            <a:ext cx="12192000" cy="1981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800" b="1" dirty="0" smtClean="0"/>
              <a:t>A 56 year old presents with palpitations. EKG shows:</a:t>
            </a:r>
            <a:r>
              <a:rPr lang="en-US" altLang="ar-EG" b="1" dirty="0" smtClean="0"/>
              <a:t>    						                                     </a:t>
            </a:r>
            <a:r>
              <a:rPr lang="en-US" altLang="ar-EG" sz="2400" b="1" dirty="0" smtClean="0"/>
              <a:t>a. Atrial fibrillation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400" b="1" dirty="0" smtClean="0"/>
              <a:t>					b. Atrial flutter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400" b="1" dirty="0" smtClean="0"/>
              <a:t>					c. Left anterior </a:t>
            </a:r>
            <a:r>
              <a:rPr lang="en-US" altLang="ar-EG" sz="2400" b="1" dirty="0" err="1" smtClean="0"/>
              <a:t>fasicular</a:t>
            </a:r>
            <a:r>
              <a:rPr lang="en-US" altLang="ar-EG" sz="2400" b="1" dirty="0" smtClean="0"/>
              <a:t> block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400" b="1" dirty="0" smtClean="0"/>
              <a:t>					d. RBBB</a:t>
            </a:r>
            <a:endParaRPr lang="en-US" altLang="ar-EG" b="1" dirty="0" smtClean="0"/>
          </a:p>
        </p:txBody>
      </p:sp>
      <p:pic>
        <p:nvPicPr>
          <p:cNvPr id="37891" name="Picture 3" descr="0000081D"/>
          <p:cNvPicPr>
            <a:picLocks noChangeAspect="1" noChangeArrowheads="1"/>
          </p:cNvPicPr>
          <p:nvPr/>
        </p:nvPicPr>
        <p:blipFill>
          <a:blip r:embed="rId3">
            <a:lum bright="-18000" contrast="-24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3351" b="19273"/>
          <a:stretch>
            <a:fillRect/>
          </a:stretch>
        </p:blipFill>
        <p:spPr bwMode="auto">
          <a:xfrm>
            <a:off x="0" y="2362200"/>
            <a:ext cx="12192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26695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>
          <a:xfrm>
            <a:off x="100207" y="365125"/>
            <a:ext cx="1125359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Arrhythmia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4" name="Content Placeholder 2"/>
          <p:cNvSpPr>
            <a:spLocks noGrp="1"/>
          </p:cNvSpPr>
          <p:nvPr>
            <p:ph idx="1"/>
          </p:nvPr>
        </p:nvSpPr>
        <p:spPr>
          <a:xfrm>
            <a:off x="100207" y="3782859"/>
            <a:ext cx="8442544" cy="256783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Ahmed Salah Salem, MD.</a:t>
            </a: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 of Cardiology.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5" name="Rectangle 4"/>
          <p:cNvSpPr/>
          <p:nvPr/>
        </p:nvSpPr>
        <p:spPr>
          <a:xfrm>
            <a:off x="4810125" y="4972833"/>
            <a:ext cx="61376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pic>
        <p:nvPicPr>
          <p:cNvPr id="6" name="Picture 11" descr="fig23"/>
          <p:cNvPicPr>
            <a:picLocks noChangeAspect="1" noChangeArrowheads="1"/>
          </p:cNvPicPr>
          <p:nvPr/>
        </p:nvPicPr>
        <p:blipFill>
          <a:blip r:embed="rId2">
            <a:lum bright="-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2" r="18356" b="22052"/>
          <a:stretch>
            <a:fillRect/>
          </a:stretch>
        </p:blipFill>
        <p:spPr bwMode="auto">
          <a:xfrm>
            <a:off x="4707924" y="210065"/>
            <a:ext cx="6734433" cy="569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28600"/>
            <a:ext cx="12192000" cy="2590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ar-EG" b="1" smtClean="0"/>
              <a:t>B.  ATRIAL FLUTTER : </a:t>
            </a:r>
            <a:r>
              <a:rPr lang="en-US" altLang="ar-EG" sz="2400" b="1" smtClean="0"/>
              <a:t>Rapid, regular flutter (F) waves at 250-350 per minute </a:t>
            </a:r>
            <a:r>
              <a:rPr lang="en-US" altLang="ar-EG" sz="2400" smtClean="0"/>
              <a:t>(ventricular conduction 1:2, ie ~150bpm)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400" b="1" smtClean="0"/>
              <a:t>Sawtooth pattern of F waves in leads 2, 3 and AVF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400" b="1" smtClean="0"/>
              <a:t>Little evidence of atrial activity in lead 1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400" b="1" smtClean="0"/>
              <a:t>AV conduction variable, QRS typically normal width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400" b="1" smtClean="0"/>
              <a:t>Enhanced automaticity leading to circuitous conduction/reentry</a:t>
            </a:r>
          </a:p>
        </p:txBody>
      </p:sp>
      <p:pic>
        <p:nvPicPr>
          <p:cNvPr id="38915" name="Picture 5" descr="0000081D"/>
          <p:cNvPicPr>
            <a:picLocks noChangeAspect="1" noChangeArrowheads="1"/>
          </p:cNvPicPr>
          <p:nvPr/>
        </p:nvPicPr>
        <p:blipFill>
          <a:blip r:embed="rId3">
            <a:lum bright="-30000"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19273"/>
          <a:stretch>
            <a:fillRect/>
          </a:stretch>
        </p:blipFill>
        <p:spPr bwMode="auto">
          <a:xfrm>
            <a:off x="-1883" y="2895600"/>
            <a:ext cx="1219388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Line 7"/>
          <p:cNvSpPr>
            <a:spLocks noChangeShapeType="1"/>
          </p:cNvSpPr>
          <p:nvPr/>
        </p:nvSpPr>
        <p:spPr bwMode="auto">
          <a:xfrm>
            <a:off x="451556" y="4953000"/>
            <a:ext cx="18965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38917" name="Line 8"/>
          <p:cNvSpPr>
            <a:spLocks noChangeShapeType="1"/>
          </p:cNvSpPr>
          <p:nvPr/>
        </p:nvSpPr>
        <p:spPr bwMode="auto">
          <a:xfrm>
            <a:off x="3341511" y="6248400"/>
            <a:ext cx="18965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38918" name="Line 9"/>
          <p:cNvSpPr>
            <a:spLocks noChangeShapeType="1"/>
          </p:cNvSpPr>
          <p:nvPr/>
        </p:nvSpPr>
        <p:spPr bwMode="auto">
          <a:xfrm>
            <a:off x="632178" y="6248400"/>
            <a:ext cx="189653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634907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823" y="53340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4000" b="1" smtClean="0"/>
              <a:t>ATRIAL FLUTTER - TREATMENT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1" y="1905000"/>
            <a:ext cx="4425244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Atrial flutter is the most electrosensitive of all dysrhythmias therefore cardioversion is the treatment of choice for </a:t>
            </a:r>
            <a:r>
              <a:rPr lang="en-US" altLang="ar-EG" sz="2000" b="1" i="1" smtClean="0"/>
              <a:t>conversion</a:t>
            </a:r>
            <a:r>
              <a:rPr lang="en-US" altLang="ar-EG" sz="2000" b="1" smtClean="0"/>
              <a:t> to sinus rhythm.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Drug of choice for </a:t>
            </a:r>
            <a:r>
              <a:rPr lang="en-US" altLang="ar-EG" sz="2000" b="1" i="1" smtClean="0"/>
              <a:t>rate</a:t>
            </a:r>
            <a:r>
              <a:rPr lang="en-US" altLang="ar-EG" sz="2000" b="1" smtClean="0"/>
              <a:t> </a:t>
            </a:r>
            <a:r>
              <a:rPr lang="en-US" altLang="ar-EG" sz="2000" b="1" i="1" smtClean="0"/>
              <a:t>control</a:t>
            </a:r>
            <a:r>
              <a:rPr lang="en-US" altLang="ar-EG" sz="2000" b="1" smtClean="0"/>
              <a:t> is Calcium channel blockers.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000" b="1" smtClean="0"/>
              <a:t>Drug of choice for </a:t>
            </a:r>
            <a:r>
              <a:rPr lang="en-US" altLang="ar-EG" sz="2000" b="1" i="1" smtClean="0"/>
              <a:t>diagnostic</a:t>
            </a:r>
            <a:r>
              <a:rPr lang="en-US" altLang="ar-EG" sz="2000" b="1" smtClean="0"/>
              <a:t> purposes is Adenosine (as long as QRS is narrow</a:t>
            </a:r>
          </a:p>
        </p:txBody>
      </p:sp>
      <p:pic>
        <p:nvPicPr>
          <p:cNvPr id="39940" name="Picture 4" descr="ecg_atrial_flu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1" b="35040"/>
          <a:stretch>
            <a:fillRect/>
          </a:stretch>
        </p:blipFill>
        <p:spPr bwMode="auto">
          <a:xfrm>
            <a:off x="5057428" y="4851400"/>
            <a:ext cx="7134577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1028" descr="aflutter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2" b="26117"/>
          <a:stretch>
            <a:fillRect/>
          </a:stretch>
        </p:blipFill>
        <p:spPr bwMode="auto">
          <a:xfrm>
            <a:off x="5147733" y="2286000"/>
            <a:ext cx="7044267" cy="2362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30602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361244" y="609610"/>
            <a:ext cx="1165013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3600" b="1" dirty="0" smtClean="0">
                <a:solidFill>
                  <a:srgbClr val="FF0000"/>
                </a:solidFill>
              </a:rPr>
              <a:t>Atrial flutter with 2:1 conduction is often confused with SVT </a:t>
            </a:r>
          </a:p>
        </p:txBody>
      </p:sp>
      <p:pic>
        <p:nvPicPr>
          <p:cNvPr id="40963" name="Picture 5" descr="00000436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2"/>
          <a:stretch>
            <a:fillRect/>
          </a:stretch>
        </p:blipFill>
        <p:spPr bwMode="auto">
          <a:xfrm>
            <a:off x="0" y="1905005"/>
            <a:ext cx="121920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2631595" y="6096009"/>
            <a:ext cx="76306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mtClean="0">
                <a:solidFill>
                  <a:srgbClr val="FFFFCC"/>
                </a:solidFill>
              </a:rPr>
              <a:t>But, look for the sawtooth flutter waves in the inferior leads.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461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aflutter"/>
          <p:cNvPicPr>
            <a:picLocks noChangeAspect="1" noChangeArrowheads="1"/>
          </p:cNvPicPr>
          <p:nvPr/>
        </p:nvPicPr>
        <p:blipFill>
          <a:blip r:embed="rId3">
            <a:lum bright="-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6" y="2514600"/>
            <a:ext cx="9226785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1354667" y="960443"/>
            <a:ext cx="930204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4000" b="1" dirty="0" smtClean="0">
                <a:solidFill>
                  <a:srgbClr val="FF0000"/>
                </a:solidFill>
              </a:rPr>
              <a:t>Same patient after adenosine, showing prominent flutter waves.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40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70933" y="0"/>
            <a:ext cx="12192000" cy="1981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800" b="1" dirty="0" smtClean="0"/>
              <a:t>A 46 year old presents with palpitations. EKG shows:</a:t>
            </a:r>
            <a:r>
              <a:rPr lang="en-US" altLang="ar-EG" b="1" dirty="0" smtClean="0"/>
              <a:t>    						                                    </a:t>
            </a:r>
            <a:r>
              <a:rPr lang="en-US" altLang="ar-EG" sz="2400" b="1" dirty="0" smtClean="0"/>
              <a:t>a. Atrial fibrillation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400" b="1" dirty="0" smtClean="0"/>
              <a:t>					b. Atrial flutter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400" b="1" dirty="0" smtClean="0"/>
              <a:t>					c. Left anterior </a:t>
            </a:r>
            <a:r>
              <a:rPr lang="en-US" altLang="ar-EG" sz="2400" b="1" dirty="0" err="1" smtClean="0"/>
              <a:t>fasicular</a:t>
            </a:r>
            <a:r>
              <a:rPr lang="en-US" altLang="ar-EG" sz="2400" b="1" dirty="0" smtClean="0"/>
              <a:t> block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ar-EG" sz="2400" b="1" dirty="0" smtClean="0"/>
              <a:t>					d. RBBB</a:t>
            </a:r>
            <a:endParaRPr lang="en-US" altLang="ar-EG" b="1" dirty="0" smtClean="0"/>
          </a:p>
        </p:txBody>
      </p:sp>
      <p:sp>
        <p:nvSpPr>
          <p:cNvPr id="43011" name="Rectangle 10"/>
          <p:cNvSpPr>
            <a:spLocks noChangeArrowheads="1"/>
          </p:cNvSpPr>
          <p:nvPr/>
        </p:nvSpPr>
        <p:spPr bwMode="auto">
          <a:xfrm>
            <a:off x="4581408" y="2646372"/>
            <a:ext cx="1219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43012" name="Picture 13" descr="afib1"/>
          <p:cNvPicPr>
            <a:picLocks noChangeAspect="1" noChangeArrowheads="1"/>
          </p:cNvPicPr>
          <p:nvPr/>
        </p:nvPicPr>
        <p:blipFill>
          <a:blip r:embed="rId3">
            <a:lum bright="-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20502" r="5136" b="41008"/>
          <a:stretch>
            <a:fillRect/>
          </a:stretch>
        </p:blipFill>
        <p:spPr bwMode="auto">
          <a:xfrm>
            <a:off x="0" y="2438400"/>
            <a:ext cx="12192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61807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70934" y="0"/>
            <a:ext cx="11740444" cy="1981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Tx/>
              <a:buNone/>
            </a:pPr>
            <a:r>
              <a:rPr lang="en-US" altLang="ar-EG" b="1" smtClean="0"/>
              <a:t>EKG shows:</a:t>
            </a:r>
            <a:r>
              <a:rPr lang="en-US" altLang="ar-EG" sz="3600" b="1" smtClean="0"/>
              <a:t>  </a:t>
            </a:r>
            <a:r>
              <a:rPr lang="en-US" altLang="ar-EG" sz="2800" b="1" smtClean="0"/>
              <a:t>a. Atrial fibrillation</a:t>
            </a:r>
          </a:p>
          <a:p>
            <a:pPr eaLnBrk="1" hangingPunct="1">
              <a:buFontTx/>
              <a:buNone/>
            </a:pPr>
            <a:r>
              <a:rPr lang="en-US" altLang="ar-EG" sz="2800" b="1" smtClean="0"/>
              <a:t>					</a:t>
            </a:r>
            <a:endParaRPr lang="en-US" altLang="ar-EG" sz="3600" b="1" smtClean="0"/>
          </a:p>
        </p:txBody>
      </p:sp>
      <p:sp>
        <p:nvSpPr>
          <p:cNvPr id="44035" name="Rectangle 6"/>
          <p:cNvSpPr>
            <a:spLocks noChangeArrowheads="1"/>
          </p:cNvSpPr>
          <p:nvPr/>
        </p:nvSpPr>
        <p:spPr bwMode="auto">
          <a:xfrm>
            <a:off x="0" y="609600"/>
            <a:ext cx="12192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rtl="0" eaLnBrk="1" fontAlgn="base" hangingPunct="1">
              <a:spcAft>
                <a:spcPct val="0"/>
              </a:spcAft>
            </a:pPr>
            <a:r>
              <a:rPr lang="en-US" altLang="ar-EG" sz="2600" b="1" dirty="0" smtClean="0">
                <a:solidFill>
                  <a:srgbClr val="FF0000"/>
                </a:solidFill>
              </a:rPr>
              <a:t>Prominent </a:t>
            </a:r>
            <a:r>
              <a:rPr lang="en-US" altLang="ar-EG" sz="2600" b="1" dirty="0" err="1" smtClean="0">
                <a:solidFill>
                  <a:srgbClr val="FF0000"/>
                </a:solidFill>
              </a:rPr>
              <a:t>fibrillatory</a:t>
            </a:r>
            <a:r>
              <a:rPr lang="en-US" altLang="ar-EG" sz="2600" b="1" dirty="0" smtClean="0">
                <a:solidFill>
                  <a:srgbClr val="FF0000"/>
                </a:solidFill>
              </a:rPr>
              <a:t> waves in V </a:t>
            </a:r>
            <a:r>
              <a:rPr lang="en-US" altLang="ar-EG" sz="3200" b="1" baseline="-25000" dirty="0" smtClean="0">
                <a:solidFill>
                  <a:srgbClr val="FF0000"/>
                </a:solidFill>
              </a:rPr>
              <a:t>1-3  </a:t>
            </a:r>
            <a:r>
              <a:rPr lang="en-US" altLang="ar-EG" sz="2600" b="1" dirty="0" smtClean="0">
                <a:solidFill>
                  <a:srgbClr val="FF0000"/>
                </a:solidFill>
              </a:rPr>
              <a:t>&amp; AVF</a:t>
            </a:r>
          </a:p>
          <a:p>
            <a:pPr lvl="1" rtl="0" eaLnBrk="1" fontAlgn="base" hangingPunct="1">
              <a:spcAft>
                <a:spcPct val="0"/>
              </a:spcAft>
            </a:pPr>
            <a:r>
              <a:rPr lang="en-US" altLang="ar-EG" sz="2600" b="1" dirty="0" smtClean="0">
                <a:solidFill>
                  <a:srgbClr val="FF0000"/>
                </a:solidFill>
              </a:rPr>
              <a:t>Irregular ventricular response, greater than 100 / min</a:t>
            </a:r>
          </a:p>
          <a:p>
            <a:pPr lvl="1" rtl="0" eaLnBrk="1" fontAlgn="base" hangingPunct="1">
              <a:spcAft>
                <a:spcPct val="0"/>
              </a:spcAft>
            </a:pPr>
            <a:r>
              <a:rPr lang="en-US" altLang="ar-EG" sz="2600" b="1" dirty="0" smtClean="0">
                <a:solidFill>
                  <a:srgbClr val="FF0000"/>
                </a:solidFill>
              </a:rPr>
              <a:t>Ventricular rate less than 100 implies AV block</a:t>
            </a:r>
          </a:p>
          <a:p>
            <a:pPr lvl="1" rtl="0" eaLnBrk="1" fontAlgn="base" hangingPunct="1">
              <a:spcAft>
                <a:spcPct val="0"/>
              </a:spcAft>
            </a:pPr>
            <a:r>
              <a:rPr lang="en-US" altLang="ar-EG" sz="2600" b="1" dirty="0" smtClean="0">
                <a:solidFill>
                  <a:srgbClr val="FF0000"/>
                </a:solidFill>
              </a:rPr>
              <a:t>Triggered/enhanced automaticity</a:t>
            </a:r>
          </a:p>
        </p:txBody>
      </p:sp>
      <p:pic>
        <p:nvPicPr>
          <p:cNvPr id="44036" name="Picture 7" descr="afib1"/>
          <p:cNvPicPr>
            <a:picLocks noChangeAspect="1" noChangeArrowheads="1"/>
          </p:cNvPicPr>
          <p:nvPr/>
        </p:nvPicPr>
        <p:blipFill>
          <a:blip r:embed="rId3">
            <a:lum bright="-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20502" r="5136" b="41008"/>
          <a:stretch>
            <a:fillRect/>
          </a:stretch>
        </p:blipFill>
        <p:spPr bwMode="auto">
          <a:xfrm>
            <a:off x="0" y="2819400"/>
            <a:ext cx="12192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Oval 8"/>
          <p:cNvSpPr>
            <a:spLocks noChangeArrowheads="1"/>
          </p:cNvSpPr>
          <p:nvPr/>
        </p:nvSpPr>
        <p:spPr bwMode="auto">
          <a:xfrm>
            <a:off x="6502401" y="3124200"/>
            <a:ext cx="2799644" cy="9144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62532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4000" b="1" smtClean="0"/>
              <a:t>ATRIAL FIBRILLATION - treatment</a:t>
            </a:r>
            <a:endParaRPr lang="en-US" altLang="ar-EG" sz="2400" b="1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93429" y="1600200"/>
            <a:ext cx="495582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400" dirty="0" err="1" smtClean="0"/>
              <a:t>Cardiovert</a:t>
            </a:r>
            <a:r>
              <a:rPr lang="en-US" altLang="ar-EG" sz="2400" dirty="0" smtClean="0"/>
              <a:t> if unstable</a:t>
            </a:r>
          </a:p>
          <a:p>
            <a:pPr eaLnBrk="1" hangingPunct="1"/>
            <a:r>
              <a:rPr lang="en-US" altLang="ar-EG" sz="2400" dirty="0" err="1" smtClean="0"/>
              <a:t>Ca</a:t>
            </a:r>
            <a:r>
              <a:rPr lang="en-US" altLang="ar-EG" sz="2400" dirty="0" smtClean="0"/>
              <a:t> Channel Blocker- Drug of choice for rate control</a:t>
            </a:r>
          </a:p>
          <a:p>
            <a:pPr eaLnBrk="1" hangingPunct="1"/>
            <a:r>
              <a:rPr lang="en-US" altLang="ar-EG" sz="2400" dirty="0" smtClean="0"/>
              <a:t>Beta blocker</a:t>
            </a:r>
          </a:p>
          <a:p>
            <a:pPr eaLnBrk="1" hangingPunct="1"/>
            <a:r>
              <a:rPr lang="en-US" altLang="ar-EG" sz="2400" dirty="0" smtClean="0"/>
              <a:t>Digitalis</a:t>
            </a:r>
          </a:p>
          <a:p>
            <a:pPr eaLnBrk="1" hangingPunct="1"/>
            <a:r>
              <a:rPr lang="en-US" altLang="ar-EG" sz="2400" dirty="0" smtClean="0"/>
              <a:t>Oral anticoagulation according to CHADS2Vasc score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903112" y="6172205"/>
            <a:ext cx="11288889" cy="71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»"/>
            </a:pPr>
            <a:r>
              <a:rPr lang="en-US" altLang="ar-EG" sz="1800" b="1" i="1" dirty="0" smtClean="0">
                <a:solidFill>
                  <a:srgbClr val="FAFD00"/>
                </a:solidFill>
              </a:rPr>
              <a:t> </a:t>
            </a:r>
            <a:r>
              <a:rPr lang="en-US" altLang="ar-EG" sz="1800" b="1" i="1" dirty="0" smtClean="0">
                <a:solidFill>
                  <a:srgbClr val="FF0000"/>
                </a:solidFill>
              </a:rPr>
              <a:t>the longer the patient has been in </a:t>
            </a:r>
            <a:r>
              <a:rPr lang="en-US" altLang="ar-EG" sz="1800" b="1" i="1" dirty="0" err="1" smtClean="0">
                <a:solidFill>
                  <a:srgbClr val="FF0000"/>
                </a:solidFill>
              </a:rPr>
              <a:t>afib</a:t>
            </a:r>
            <a:r>
              <a:rPr lang="en-US" altLang="ar-EG" sz="1800" b="1" i="1" dirty="0" smtClean="0">
                <a:solidFill>
                  <a:srgbClr val="FF0000"/>
                </a:solidFill>
              </a:rPr>
              <a:t>, the less likely you will be able to convert to NSR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ar-EG" i="1" dirty="0" smtClean="0">
              <a:solidFill>
                <a:srgbClr val="FF0000"/>
              </a:solidFill>
            </a:endParaRPr>
          </a:p>
        </p:txBody>
      </p:sp>
      <p:pic>
        <p:nvPicPr>
          <p:cNvPr id="45061" name="Picture 8" descr="ecg_atrial_fib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1" b="34796"/>
          <a:stretch>
            <a:fillRect/>
          </a:stretch>
        </p:blipFill>
        <p:spPr bwMode="auto">
          <a:xfrm>
            <a:off x="6953956" y="2286010"/>
            <a:ext cx="40640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9" descr="afib1"/>
          <p:cNvPicPr>
            <a:picLocks noChangeAspect="1" noChangeArrowheads="1"/>
          </p:cNvPicPr>
          <p:nvPr/>
        </p:nvPicPr>
        <p:blipFill>
          <a:blip r:embed="rId4">
            <a:lum bright="-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3" t="60782" r="15289" b="30267"/>
          <a:stretch>
            <a:fillRect/>
          </a:stretch>
        </p:blipFill>
        <p:spPr bwMode="auto">
          <a:xfrm>
            <a:off x="1264357" y="5105400"/>
            <a:ext cx="9392356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11431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6" y="518984"/>
            <a:ext cx="10762735" cy="606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045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3"/>
          <p:cNvSpPr txBox="1">
            <a:spLocks noChangeArrowheads="1"/>
          </p:cNvSpPr>
          <p:nvPr/>
        </p:nvSpPr>
        <p:spPr bwMode="auto">
          <a:xfrm>
            <a:off x="541867" y="242889"/>
            <a:ext cx="1083733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800" dirty="0" smtClean="0">
                <a:solidFill>
                  <a:srgbClr val="FF0000"/>
                </a:solidFill>
              </a:rPr>
              <a:t>Ashman’s phenomenon</a:t>
            </a:r>
            <a:r>
              <a:rPr lang="en-US" altLang="ar-EG" dirty="0" smtClean="0">
                <a:solidFill>
                  <a:srgbClr val="FF0000"/>
                </a:solidFill>
              </a:rPr>
              <a:t> – short runs of wide complex tachycardia during rapid atrial fibrillation. 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altLang="ar-EG" dirty="0" smtClean="0">
              <a:solidFill>
                <a:srgbClr val="FF0000"/>
              </a:solidFill>
            </a:endParaRP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The refractory period is rate-related, and when erratic changes in rate occur, an impulse conducted during the refractory period will have an aberrant (RBBB) pattern.  </a:t>
            </a:r>
          </a:p>
        </p:txBody>
      </p:sp>
      <p:sp>
        <p:nvSpPr>
          <p:cNvPr id="46083" name="Line 4"/>
          <p:cNvSpPr>
            <a:spLocks noChangeShapeType="1"/>
          </p:cNvSpPr>
          <p:nvPr/>
        </p:nvSpPr>
        <p:spPr bwMode="auto">
          <a:xfrm>
            <a:off x="1264357" y="4495800"/>
            <a:ext cx="722489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sp>
        <p:nvSpPr>
          <p:cNvPr id="46084" name="Rectangle 8"/>
          <p:cNvSpPr>
            <a:spLocks noChangeArrowheads="1"/>
          </p:cNvSpPr>
          <p:nvPr/>
        </p:nvSpPr>
        <p:spPr bwMode="auto">
          <a:xfrm>
            <a:off x="0" y="1828802"/>
            <a:ext cx="1219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46085" name="Picture 19" descr="digecgjunctonaf"/>
          <p:cNvPicPr>
            <a:picLocks noChangeAspect="1" noChangeArrowheads="1"/>
          </p:cNvPicPr>
          <p:nvPr/>
        </p:nvPicPr>
        <p:blipFill>
          <a:blip r:embed="rId3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0"/>
          <a:stretch>
            <a:fillRect/>
          </a:stretch>
        </p:blipFill>
        <p:spPr bwMode="auto">
          <a:xfrm>
            <a:off x="587027" y="5105400"/>
            <a:ext cx="7405511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0" descr="afib_2a"/>
          <p:cNvPicPr>
            <a:picLocks noChangeAspect="1" noChangeArrowheads="1"/>
          </p:cNvPicPr>
          <p:nvPr/>
        </p:nvPicPr>
        <p:blipFill>
          <a:blip r:embed="rId4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6" t="76941" r="28148"/>
          <a:stretch>
            <a:fillRect/>
          </a:stretch>
        </p:blipFill>
        <p:spPr bwMode="auto">
          <a:xfrm>
            <a:off x="2122313" y="3352800"/>
            <a:ext cx="7676444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21" descr="ecg1026"/>
          <p:cNvPicPr>
            <a:picLocks noChangeAspect="1" noChangeArrowheads="1"/>
          </p:cNvPicPr>
          <p:nvPr/>
        </p:nvPicPr>
        <p:blipFill>
          <a:blip r:embed="rId5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8" t="84111" r="8752" b="5167"/>
          <a:stretch>
            <a:fillRect/>
          </a:stretch>
        </p:blipFill>
        <p:spPr bwMode="auto">
          <a:xfrm>
            <a:off x="8534405" y="5029200"/>
            <a:ext cx="3160889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675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32178" y="609600"/>
            <a:ext cx="10837333" cy="1828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3600" b="1" smtClean="0"/>
              <a:t>The most common dysrhythmia associated with digitalis toxicity is:</a:t>
            </a:r>
            <a:r>
              <a:rPr lang="en-US" altLang="ar-EG" sz="2800" b="1" smtClean="0"/>
              <a:t/>
            </a:r>
            <a:br>
              <a:rPr lang="en-US" altLang="ar-EG" sz="2800" b="1" smtClean="0"/>
            </a:br>
            <a:endParaRPr lang="en-US" altLang="ar-EG" sz="2800" b="1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867" y="2667000"/>
            <a:ext cx="11379200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Tx/>
              <a:buNone/>
            </a:pPr>
            <a:r>
              <a:rPr lang="en-US" altLang="ar-EG" sz="2800" b="1" smtClean="0"/>
              <a:t>A.  Paroxysmal atrial tachycardia with AV nodal block</a:t>
            </a:r>
          </a:p>
          <a:p>
            <a:pPr eaLnBrk="1" hangingPunct="1">
              <a:buFontTx/>
              <a:buNone/>
            </a:pPr>
            <a:r>
              <a:rPr lang="en-US" altLang="ar-EG" sz="2800" b="1" smtClean="0"/>
              <a:t>B.  Premature ventricular contractions </a:t>
            </a:r>
          </a:p>
          <a:p>
            <a:pPr eaLnBrk="1" hangingPunct="1">
              <a:buFontTx/>
              <a:buNone/>
            </a:pPr>
            <a:r>
              <a:rPr lang="en-US" altLang="ar-EG" sz="2800" b="1" smtClean="0"/>
              <a:t>C.  Second degree AV nodal blocks</a:t>
            </a:r>
          </a:p>
          <a:p>
            <a:pPr eaLnBrk="1" hangingPunct="1">
              <a:buFontTx/>
              <a:buNone/>
            </a:pPr>
            <a:r>
              <a:rPr lang="en-US" altLang="ar-EG" sz="2800" b="1" smtClean="0"/>
              <a:t>D.  Ventricular tachycardia</a:t>
            </a:r>
          </a:p>
          <a:p>
            <a:pPr eaLnBrk="1" hangingPunct="1">
              <a:buFontTx/>
              <a:buNone/>
            </a:pPr>
            <a:r>
              <a:rPr lang="en-US" altLang="ar-EG" sz="2800" b="1" smtClean="0"/>
              <a:t>E.   Junctional tachycardia</a:t>
            </a:r>
          </a:p>
          <a:p>
            <a:pPr lvl="2" eaLnBrk="1" hangingPunct="1">
              <a:buFontTx/>
              <a:buNone/>
            </a:pPr>
            <a:r>
              <a:rPr lang="en-US" altLang="ar-EG" sz="2000" b="1" smtClean="0"/>
              <a:t>								</a:t>
            </a:r>
          </a:p>
          <a:p>
            <a:pPr lvl="2" eaLnBrk="1" hangingPunct="1">
              <a:buFontTx/>
              <a:buNone/>
            </a:pPr>
            <a:endParaRPr lang="en-US" altLang="ar-EG" sz="2000" b="1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5426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Rectangle 3"/>
          <p:cNvSpPr/>
          <p:nvPr/>
        </p:nvSpPr>
        <p:spPr>
          <a:xfrm>
            <a:off x="409272" y="1603205"/>
            <a:ext cx="5809735" cy="485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ar-EG" sz="3600" b="1" dirty="0"/>
              <a:t>P wave: atrial activity</a:t>
            </a:r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ar-EG" sz="3600" b="1" dirty="0"/>
              <a:t>Q wave: first downward deflection from isoelectric line (t-p) </a:t>
            </a:r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ar-EG" sz="3600" b="1" dirty="0"/>
              <a:t>R wave: first upward deflection from isoelectric line </a:t>
            </a:r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ar-EG" sz="3600" b="1" dirty="0"/>
              <a:t>S wave: second downward deflection</a:t>
            </a:r>
          </a:p>
          <a:p>
            <a:r>
              <a:rPr lang="en-US" altLang="ar-EG" b="1" dirty="0" smtClean="0">
                <a:cs typeface="Times New Roman" panose="02020603050405020304" pitchFamily="18" charset="0"/>
                <a:sym typeface="Symbol" panose="05050102010706020507" pitchFamily="18" charset="2"/>
              </a:rPr>
              <a:t>		</a:t>
            </a:r>
            <a:endParaRPr lang="en-US" altLang="ar-EG" b="1" dirty="0"/>
          </a:p>
        </p:txBody>
      </p:sp>
      <p:pic>
        <p:nvPicPr>
          <p:cNvPr id="20971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966" y="476964"/>
            <a:ext cx="11163300" cy="952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601" name="Rectangle 5"/>
          <p:cNvSpPr/>
          <p:nvPr/>
        </p:nvSpPr>
        <p:spPr>
          <a:xfrm>
            <a:off x="4818816" y="658049"/>
            <a:ext cx="2800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altLang="ar-EG" sz="3600" b="1" dirty="0"/>
              <a:t>NORMAL EKG</a:t>
            </a:r>
            <a:endParaRPr lang="en-US" sz="3600" b="1" dirty="0"/>
          </a:p>
        </p:txBody>
      </p:sp>
      <p:pic>
        <p:nvPicPr>
          <p:cNvPr id="5" name="Picture 11" descr="fig23"/>
          <p:cNvPicPr>
            <a:picLocks noChangeAspect="1" noChangeArrowheads="1"/>
          </p:cNvPicPr>
          <p:nvPr/>
        </p:nvPicPr>
        <p:blipFill>
          <a:blip r:embed="rId3">
            <a:lum bright="-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2" r="18356" b="22052"/>
          <a:stretch>
            <a:fillRect/>
          </a:stretch>
        </p:blipFill>
        <p:spPr bwMode="auto">
          <a:xfrm>
            <a:off x="7564431" y="1764957"/>
            <a:ext cx="241582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823" y="45720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DIGITALIS TOXICITY - DYSRHYTHMIAS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9823" y="1981200"/>
            <a:ext cx="921173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600" b="1" smtClean="0"/>
              <a:t>Most common : </a:t>
            </a:r>
            <a:r>
              <a:rPr lang="en-US" altLang="ar-EG" sz="2600" b="1" smtClean="0">
                <a:solidFill>
                  <a:schemeClr val="tx2"/>
                </a:solidFill>
              </a:rPr>
              <a:t>b. PVCs</a:t>
            </a:r>
            <a:endParaRPr lang="en-US" altLang="ar-EG" sz="2600" b="1" smtClean="0"/>
          </a:p>
          <a:p>
            <a:pPr eaLnBrk="1" hangingPunct="1"/>
            <a:r>
              <a:rPr lang="en-US" altLang="ar-EG" sz="2600" b="1" smtClean="0"/>
              <a:t>Most pathognomonic : PAT w/block</a:t>
            </a:r>
            <a:endParaRPr lang="en-US" altLang="ar-EG" sz="2800" b="1" smtClean="0"/>
          </a:p>
          <a:p>
            <a:pPr eaLnBrk="1" hangingPunct="1"/>
            <a:r>
              <a:rPr lang="en-US" altLang="ar-EG" sz="2800" b="1" smtClean="0"/>
              <a:t>Others </a:t>
            </a:r>
          </a:p>
          <a:p>
            <a:pPr lvl="1" eaLnBrk="1" hangingPunct="1"/>
            <a:r>
              <a:rPr lang="en-US" altLang="ar-EG" sz="2200" b="1" smtClean="0"/>
              <a:t>AV nodal blocks</a:t>
            </a:r>
          </a:p>
          <a:p>
            <a:pPr lvl="1" eaLnBrk="1" hangingPunct="1"/>
            <a:r>
              <a:rPr lang="en-US" altLang="ar-EG" sz="2200" b="1" smtClean="0"/>
              <a:t>sinus bradycardia, pause, SA block</a:t>
            </a:r>
          </a:p>
          <a:p>
            <a:pPr lvl="1" eaLnBrk="1" hangingPunct="1"/>
            <a:r>
              <a:rPr lang="en-US" altLang="ar-EG" sz="2200" b="1" smtClean="0"/>
              <a:t>junctional escape beats or tachycardia</a:t>
            </a:r>
          </a:p>
          <a:p>
            <a:pPr lvl="1" eaLnBrk="1" hangingPunct="1"/>
            <a:r>
              <a:rPr lang="en-US" altLang="ar-EG" sz="2200" b="1" smtClean="0"/>
              <a:t>Ectopic SVT, V-tach, V-fib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6952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86497" y="35195"/>
            <a:ext cx="11108267" cy="2875206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ctr" eaLnBrk="1" hangingPunct="1">
              <a:buFontTx/>
              <a:buNone/>
            </a:pPr>
            <a:r>
              <a:rPr lang="en-US" altLang="ar-EG" sz="2800" dirty="0" smtClean="0"/>
              <a:t>Paroxysmal atrial tachycardia with block is pathognomonic for digitalis toxicity.  </a:t>
            </a:r>
          </a:p>
          <a:p>
            <a:pPr algn="ctr" eaLnBrk="1" hangingPunct="1">
              <a:buFontTx/>
              <a:buNone/>
            </a:pPr>
            <a:r>
              <a:rPr lang="en-US" altLang="ar-EG" sz="2800" dirty="0" smtClean="0"/>
              <a:t>Note the p waves at a rate &gt; 100 &amp; blocked QRS complexes.</a:t>
            </a:r>
            <a:r>
              <a:rPr lang="en-US" altLang="ar-EG" dirty="0" smtClean="0"/>
              <a:t> </a:t>
            </a:r>
          </a:p>
          <a:p>
            <a:pPr algn="ctr" eaLnBrk="1" hangingPunct="1">
              <a:buFontTx/>
              <a:buNone/>
            </a:pPr>
            <a:r>
              <a:rPr lang="en-US" altLang="ar-EG" sz="1800" dirty="0" smtClean="0"/>
              <a:t>(Don’t mistake for aflutter with variable conduction or 3</a:t>
            </a:r>
            <a:r>
              <a:rPr lang="en-US" altLang="ar-EG" sz="1800" baseline="30000" dirty="0" smtClean="0"/>
              <a:t>rd</a:t>
            </a:r>
            <a:r>
              <a:rPr lang="en-US" altLang="ar-EG" sz="1800" dirty="0" smtClean="0"/>
              <a:t> degree block)</a:t>
            </a:r>
            <a:endParaRPr lang="en-US" altLang="ar-EG" sz="1800" dirty="0" smtClean="0">
              <a:solidFill>
                <a:srgbClr val="FFFFFF"/>
              </a:solidFill>
            </a:endParaRPr>
          </a:p>
          <a:p>
            <a:pPr algn="ctr" eaLnBrk="1" hangingPunct="1"/>
            <a:endParaRPr lang="en-US" altLang="ar-EG" sz="1800" dirty="0" smtClean="0"/>
          </a:p>
        </p:txBody>
      </p:sp>
      <p:sp>
        <p:nvSpPr>
          <p:cNvPr id="49155" name="Freeform 3"/>
          <p:cNvSpPr>
            <a:spLocks/>
          </p:cNvSpPr>
          <p:nvPr/>
        </p:nvSpPr>
        <p:spPr bwMode="auto">
          <a:xfrm>
            <a:off x="3670778" y="4627573"/>
            <a:ext cx="124177" cy="33337"/>
          </a:xfrm>
          <a:custGeom>
            <a:avLst/>
            <a:gdLst>
              <a:gd name="T0" fmla="*/ 104775 w 59"/>
              <a:gd name="T1" fmla="*/ 33337 h 21"/>
              <a:gd name="T2" fmla="*/ 72810 w 59"/>
              <a:gd name="T3" fmla="*/ 9525 h 21"/>
              <a:gd name="T4" fmla="*/ 0 w 59"/>
              <a:gd name="T5" fmla="*/ 0 h 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9" h="21">
                <a:moveTo>
                  <a:pt x="59" y="21"/>
                </a:moveTo>
                <a:cubicBezTo>
                  <a:pt x="56" y="18"/>
                  <a:pt x="51" y="9"/>
                  <a:pt x="41" y="6"/>
                </a:cubicBezTo>
                <a:cubicBezTo>
                  <a:pt x="31" y="3"/>
                  <a:pt x="9" y="1"/>
                  <a:pt x="0" y="0"/>
                </a:cubicBezTo>
              </a:path>
            </a:pathLst>
          </a:custGeom>
          <a:noFill/>
          <a:ln w="28575" cap="flat" cmpd="sng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pic>
        <p:nvPicPr>
          <p:cNvPr id="49156" name="Picture 4" descr="patwblock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6" r="2740" b="23201"/>
          <a:stretch>
            <a:fillRect/>
          </a:stretch>
        </p:blipFill>
        <p:spPr bwMode="auto">
          <a:xfrm>
            <a:off x="5" y="2038360"/>
            <a:ext cx="8579556" cy="469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6" descr="matwbl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378" y="2819400"/>
            <a:ext cx="4244623" cy="10668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7"/>
          <p:cNvSpPr txBox="1">
            <a:spLocks noChangeArrowheads="1"/>
          </p:cNvSpPr>
          <p:nvPr/>
        </p:nvSpPr>
        <p:spPr bwMode="auto">
          <a:xfrm>
            <a:off x="9101532" y="4800610"/>
            <a:ext cx="23615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Note the blocked </a:t>
            </a:r>
          </a:p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Impulses!!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26972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0000074F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3" b="19574"/>
          <a:stretch>
            <a:fillRect/>
          </a:stretch>
        </p:blipFill>
        <p:spPr bwMode="auto">
          <a:xfrm>
            <a:off x="903112" y="2359035"/>
            <a:ext cx="10476089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361246" y="228601"/>
            <a:ext cx="11469511" cy="362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800" b="1" dirty="0" smtClean="0">
                <a:solidFill>
                  <a:srgbClr val="FF0000"/>
                </a:solidFill>
              </a:rPr>
              <a:t>A 23 </a:t>
            </a:r>
            <a:r>
              <a:rPr lang="en-US" altLang="ar-EG" sz="2800" b="1" dirty="0" err="1" smtClean="0">
                <a:solidFill>
                  <a:srgbClr val="FF0000"/>
                </a:solidFill>
              </a:rPr>
              <a:t>yo</a:t>
            </a:r>
            <a:r>
              <a:rPr lang="en-US" altLang="ar-EG" sz="2800" b="1" dirty="0" smtClean="0">
                <a:solidFill>
                  <a:srgbClr val="FF0000"/>
                </a:solidFill>
              </a:rPr>
              <a:t> male with c/o palpitations,</a:t>
            </a:r>
            <a:r>
              <a:rPr lang="en-US" altLang="ar-EG" b="1" dirty="0" smtClean="0">
                <a:solidFill>
                  <a:srgbClr val="FF0000"/>
                </a:solidFill>
              </a:rPr>
              <a:t> EKG shows: 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b="1" dirty="0" smtClean="0">
                <a:solidFill>
                  <a:srgbClr val="FF0000"/>
                </a:solidFill>
              </a:rPr>
              <a:t>	a. Atrial fibrillation</a:t>
            </a:r>
          </a:p>
          <a:p>
            <a:pPr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ar-EG" b="1" dirty="0" smtClean="0">
                <a:solidFill>
                  <a:srgbClr val="FF0000"/>
                </a:solidFill>
              </a:rPr>
              <a:t>	b. MFAT	</a:t>
            </a:r>
          </a:p>
          <a:p>
            <a:pPr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ar-EG" b="1" dirty="0" smtClean="0">
                <a:solidFill>
                  <a:srgbClr val="FF0000"/>
                </a:solidFill>
              </a:rPr>
              <a:t>	c. SVT</a:t>
            </a:r>
          </a:p>
          <a:p>
            <a:pPr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ar-EG" b="1" dirty="0" smtClean="0">
                <a:solidFill>
                  <a:srgbClr val="FF0000"/>
                </a:solidFill>
              </a:rPr>
              <a:t>	d. PAT with block</a:t>
            </a:r>
            <a:endParaRPr lang="en-US" altLang="ar-EG" sz="3200" b="1" dirty="0" smtClean="0">
              <a:solidFill>
                <a:srgbClr val="FF0000"/>
              </a:solidFill>
            </a:endParaRPr>
          </a:p>
          <a:p>
            <a:pPr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ar-EG" b="1" dirty="0" smtClean="0">
              <a:solidFill>
                <a:srgbClr val="FF0000"/>
              </a:solidFill>
            </a:endParaRP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altLang="ar-EG" b="1" dirty="0" smtClean="0">
              <a:solidFill>
                <a:srgbClr val="FFFFCC"/>
              </a:solidFill>
            </a:endParaRP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b="1" dirty="0" smtClean="0">
                <a:solidFill>
                  <a:srgbClr val="FFFFCC"/>
                </a:solidFill>
              </a:rPr>
              <a:t>			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altLang="ar-EG" b="1" dirty="0" smtClean="0">
              <a:solidFill>
                <a:srgbClr val="FFFF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535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0000074F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3" b="19574"/>
          <a:stretch>
            <a:fillRect/>
          </a:stretch>
        </p:blipFill>
        <p:spPr bwMode="auto">
          <a:xfrm>
            <a:off x="903113" y="2057400"/>
            <a:ext cx="1011484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0" y="228606"/>
            <a:ext cx="114300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800" b="1" dirty="0" smtClean="0">
                <a:solidFill>
                  <a:srgbClr val="FF0000"/>
                </a:solidFill>
              </a:rPr>
              <a:t>His EKG shows c.  SVT or AV nodal reentry tachycardia with a rapid, regular rate, absent p waves &amp; narrow QRS complexes</a:t>
            </a:r>
          </a:p>
          <a:p>
            <a:pPr lvl="1" algn="ctr" rt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ar-EG" sz="2800" b="1" dirty="0" smtClean="0">
              <a:solidFill>
                <a:srgbClr val="FF0000"/>
              </a:solidFill>
            </a:endParaRPr>
          </a:p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altLang="ar-EG" sz="2800" b="1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8708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4"/>
          <p:cNvSpPr txBox="1">
            <a:spLocks noChangeArrowheads="1"/>
          </p:cNvSpPr>
          <p:nvPr/>
        </p:nvSpPr>
        <p:spPr bwMode="auto">
          <a:xfrm>
            <a:off x="3249150" y="590868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grpSp>
        <p:nvGrpSpPr>
          <p:cNvPr id="52227" name="Group 21"/>
          <p:cNvGrpSpPr>
            <a:grpSpLocks/>
          </p:cNvGrpSpPr>
          <p:nvPr/>
        </p:nvGrpSpPr>
        <p:grpSpPr bwMode="auto">
          <a:xfrm>
            <a:off x="5779911" y="914400"/>
            <a:ext cx="4801541" cy="5943600"/>
            <a:chOff x="2160" y="576"/>
            <a:chExt cx="2552" cy="3744"/>
          </a:xfrm>
        </p:grpSpPr>
        <p:pic>
          <p:nvPicPr>
            <p:cNvPr id="52237" name="Picture 5" descr="heart"/>
            <p:cNvPicPr>
              <a:picLocks noChangeAspect="1" noChangeArrowheads="1"/>
            </p:cNvPicPr>
            <p:nvPr/>
          </p:nvPicPr>
          <p:blipFill>
            <a:blip r:embed="rId3">
              <a:lum bright="-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576"/>
              <a:ext cx="2552" cy="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8" name="Oval 6"/>
            <p:cNvSpPr>
              <a:spLocks noChangeArrowheads="1"/>
            </p:cNvSpPr>
            <p:nvPr/>
          </p:nvSpPr>
          <p:spPr bwMode="auto">
            <a:xfrm>
              <a:off x="2592" y="1968"/>
              <a:ext cx="288" cy="24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52239" name="Oval 7"/>
            <p:cNvSpPr>
              <a:spLocks noChangeArrowheads="1"/>
            </p:cNvSpPr>
            <p:nvPr/>
          </p:nvSpPr>
          <p:spPr bwMode="auto">
            <a:xfrm>
              <a:off x="2784" y="2928"/>
              <a:ext cx="336" cy="192"/>
            </a:xfrm>
            <a:prstGeom prst="ellipse">
              <a:avLst/>
            </a:prstGeom>
            <a:solidFill>
              <a:srgbClr val="009900"/>
            </a:solidFill>
            <a:ln w="571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mtClean="0">
                  <a:solidFill>
                    <a:srgbClr val="FFFFCC"/>
                  </a:solidFill>
                </a:rPr>
                <a:t>AV</a:t>
              </a:r>
            </a:p>
          </p:txBody>
        </p:sp>
        <p:sp>
          <p:nvSpPr>
            <p:cNvPr id="52240" name="Freeform 10"/>
            <p:cNvSpPr>
              <a:spLocks/>
            </p:cNvSpPr>
            <p:nvPr/>
          </p:nvSpPr>
          <p:spPr bwMode="auto">
            <a:xfrm>
              <a:off x="2640" y="2256"/>
              <a:ext cx="279" cy="672"/>
            </a:xfrm>
            <a:custGeom>
              <a:avLst/>
              <a:gdLst>
                <a:gd name="T0" fmla="*/ 12 w 279"/>
                <a:gd name="T1" fmla="*/ 0 h 672"/>
                <a:gd name="T2" fmla="*/ 44 w 279"/>
                <a:gd name="T3" fmla="*/ 400 h 672"/>
                <a:gd name="T4" fmla="*/ 279 w 279"/>
                <a:gd name="T5" fmla="*/ 672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9" h="672">
                  <a:moveTo>
                    <a:pt x="12" y="0"/>
                  </a:moveTo>
                  <a:cubicBezTo>
                    <a:pt x="17" y="67"/>
                    <a:pt x="0" y="288"/>
                    <a:pt x="44" y="400"/>
                  </a:cubicBezTo>
                  <a:cubicBezTo>
                    <a:pt x="88" y="512"/>
                    <a:pt x="230" y="615"/>
                    <a:pt x="279" y="672"/>
                  </a:cubicBezTo>
                </a:path>
              </a:pathLst>
            </a:custGeom>
            <a:noFill/>
            <a:ln w="57150" cap="flat" cmpd="sng">
              <a:solidFill>
                <a:srgbClr val="FAFD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2241" name="Freeform 11"/>
            <p:cNvSpPr>
              <a:spLocks/>
            </p:cNvSpPr>
            <p:nvPr/>
          </p:nvSpPr>
          <p:spPr bwMode="auto">
            <a:xfrm>
              <a:off x="3584" y="3410"/>
              <a:ext cx="283" cy="704"/>
            </a:xfrm>
            <a:custGeom>
              <a:avLst/>
              <a:gdLst>
                <a:gd name="T0" fmla="*/ 9 w 283"/>
                <a:gd name="T1" fmla="*/ 0 h 704"/>
                <a:gd name="T2" fmla="*/ 283 w 283"/>
                <a:gd name="T3" fmla="*/ 348 h 704"/>
                <a:gd name="T4" fmla="*/ 229 w 283"/>
                <a:gd name="T5" fmla="*/ 540 h 704"/>
                <a:gd name="T6" fmla="*/ 0 w 283"/>
                <a:gd name="T7" fmla="*/ 704 h 7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3" h="704">
                  <a:moveTo>
                    <a:pt x="9" y="0"/>
                  </a:moveTo>
                  <a:lnTo>
                    <a:pt x="283" y="348"/>
                  </a:lnTo>
                  <a:lnTo>
                    <a:pt x="229" y="540"/>
                  </a:lnTo>
                  <a:lnTo>
                    <a:pt x="0" y="704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2242" name="Freeform 12"/>
            <p:cNvSpPr>
              <a:spLocks/>
            </p:cNvSpPr>
            <p:nvPr/>
          </p:nvSpPr>
          <p:spPr bwMode="auto">
            <a:xfrm>
              <a:off x="3696" y="3360"/>
              <a:ext cx="759" cy="603"/>
            </a:xfrm>
            <a:custGeom>
              <a:avLst/>
              <a:gdLst>
                <a:gd name="T0" fmla="*/ 0 w 759"/>
                <a:gd name="T1" fmla="*/ 0 h 603"/>
                <a:gd name="T2" fmla="*/ 284 w 759"/>
                <a:gd name="T3" fmla="*/ 493 h 603"/>
                <a:gd name="T4" fmla="*/ 311 w 759"/>
                <a:gd name="T5" fmla="*/ 512 h 603"/>
                <a:gd name="T6" fmla="*/ 540 w 759"/>
                <a:gd name="T7" fmla="*/ 603 h 603"/>
                <a:gd name="T8" fmla="*/ 759 w 759"/>
                <a:gd name="T9" fmla="*/ 393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9" h="603">
                  <a:moveTo>
                    <a:pt x="0" y="0"/>
                  </a:moveTo>
                  <a:lnTo>
                    <a:pt x="284" y="493"/>
                  </a:lnTo>
                  <a:lnTo>
                    <a:pt x="311" y="512"/>
                  </a:lnTo>
                  <a:lnTo>
                    <a:pt x="540" y="603"/>
                  </a:lnTo>
                  <a:lnTo>
                    <a:pt x="759" y="393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2243" name="Text Box 16"/>
            <p:cNvSpPr txBox="1">
              <a:spLocks noChangeArrowheads="1"/>
            </p:cNvSpPr>
            <p:nvPr/>
          </p:nvSpPr>
          <p:spPr bwMode="auto">
            <a:xfrm>
              <a:off x="2615" y="1968"/>
              <a:ext cx="2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AFD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z="1800" b="1" smtClean="0">
                  <a:solidFill>
                    <a:srgbClr val="FFFFCC"/>
                  </a:solidFill>
                </a:rPr>
                <a:t>SA</a:t>
              </a:r>
            </a:p>
          </p:txBody>
        </p:sp>
        <p:sp>
          <p:nvSpPr>
            <p:cNvPr id="52244" name="WordArt 17"/>
            <p:cNvSpPr>
              <a:spLocks noChangeArrowheads="1" noChangeShapeType="1" noTextEdit="1"/>
            </p:cNvSpPr>
            <p:nvPr/>
          </p:nvSpPr>
          <p:spPr bwMode="auto">
            <a:xfrm>
              <a:off x="3216" y="2880"/>
              <a:ext cx="288" cy="39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CC"/>
                  </a:solidFill>
                  <a:latin typeface="Arial Black"/>
                </a:rPr>
                <a:t>HIS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CC"/>
                </a:solidFill>
                <a:latin typeface="Arial Black"/>
              </a:endParaRPr>
            </a:p>
          </p:txBody>
        </p:sp>
        <p:sp>
          <p:nvSpPr>
            <p:cNvPr id="52245" name="Line 18"/>
            <p:cNvSpPr>
              <a:spLocks noChangeShapeType="1"/>
            </p:cNvSpPr>
            <p:nvPr/>
          </p:nvSpPr>
          <p:spPr bwMode="auto">
            <a:xfrm>
              <a:off x="3168" y="3120"/>
              <a:ext cx="432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2246" name="Freeform 19"/>
            <p:cNvSpPr>
              <a:spLocks/>
            </p:cNvSpPr>
            <p:nvPr/>
          </p:nvSpPr>
          <p:spPr bwMode="auto">
            <a:xfrm>
              <a:off x="3767" y="3355"/>
              <a:ext cx="475" cy="147"/>
            </a:xfrm>
            <a:custGeom>
              <a:avLst/>
              <a:gdLst>
                <a:gd name="T0" fmla="*/ 0 w 475"/>
                <a:gd name="T1" fmla="*/ 92 h 147"/>
                <a:gd name="T2" fmla="*/ 174 w 475"/>
                <a:gd name="T3" fmla="*/ 0 h 147"/>
                <a:gd name="T4" fmla="*/ 274 w 475"/>
                <a:gd name="T5" fmla="*/ 28 h 147"/>
                <a:gd name="T6" fmla="*/ 475 w 475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5" h="147">
                  <a:moveTo>
                    <a:pt x="0" y="92"/>
                  </a:moveTo>
                  <a:lnTo>
                    <a:pt x="174" y="0"/>
                  </a:lnTo>
                  <a:lnTo>
                    <a:pt x="274" y="28"/>
                  </a:lnTo>
                  <a:lnTo>
                    <a:pt x="475" y="147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2247" name="WordArt 20"/>
            <p:cNvSpPr>
              <a:spLocks noChangeArrowheads="1" noChangeShapeType="1" noTextEdit="1"/>
            </p:cNvSpPr>
            <p:nvPr/>
          </p:nvSpPr>
          <p:spPr bwMode="auto">
            <a:xfrm rot="6780993">
              <a:off x="3501" y="2979"/>
              <a:ext cx="300" cy="486"/>
            </a:xfrm>
            <a:prstGeom prst="rect">
              <a:avLst/>
            </a:prstGeom>
          </p:spPr>
          <p:txBody>
            <a:bodyPr vert="wordArtVert"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 algn="ctr" rtl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66"/>
                  </a:solidFill>
                  <a:latin typeface="Arial Black"/>
                </a:rPr>
                <a:t>BB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66"/>
                </a:solidFill>
                <a:latin typeface="Arial Black"/>
              </a:endParaRPr>
            </a:p>
          </p:txBody>
        </p:sp>
      </p:grpSp>
      <p:sp>
        <p:nvSpPr>
          <p:cNvPr id="52228" name="Rectangle 22"/>
          <p:cNvSpPr>
            <a:spLocks noChangeArrowheads="1"/>
          </p:cNvSpPr>
          <p:nvPr/>
        </p:nvSpPr>
        <p:spPr bwMode="auto">
          <a:xfrm>
            <a:off x="903111" y="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ar-EG" sz="4000" b="1" dirty="0" smtClean="0">
                <a:solidFill>
                  <a:srgbClr val="FF0000"/>
                </a:solidFill>
              </a:rPr>
              <a:t>AV nodal Re-entry tachycardia/SVT</a:t>
            </a:r>
          </a:p>
        </p:txBody>
      </p:sp>
      <p:pic>
        <p:nvPicPr>
          <p:cNvPr id="225303" name="Picture 23" descr="0000074F"/>
          <p:cNvPicPr>
            <a:picLocks noChangeAspect="1" noChangeArrowheads="1"/>
          </p:cNvPicPr>
          <p:nvPr/>
        </p:nvPicPr>
        <p:blipFill>
          <a:blip r:embed="rId4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5" t="28220" r="30371" b="40739"/>
          <a:stretch>
            <a:fillRect/>
          </a:stretch>
        </p:blipFill>
        <p:spPr bwMode="auto">
          <a:xfrm>
            <a:off x="10837338" y="1371600"/>
            <a:ext cx="99342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04" name="Group 24"/>
          <p:cNvGrpSpPr>
            <a:grpSpLocks/>
          </p:cNvGrpSpPr>
          <p:nvPr/>
        </p:nvGrpSpPr>
        <p:grpSpPr bwMode="auto">
          <a:xfrm rot="223531">
            <a:off x="5418667" y="4038600"/>
            <a:ext cx="1715911" cy="1066800"/>
            <a:chOff x="2640" y="2112"/>
            <a:chExt cx="1680" cy="1152"/>
          </a:xfrm>
        </p:grpSpPr>
        <p:sp>
          <p:nvSpPr>
            <p:cNvPr id="52233" name="Oval 25"/>
            <p:cNvSpPr>
              <a:spLocks noChangeArrowheads="1"/>
            </p:cNvSpPr>
            <p:nvPr/>
          </p:nvSpPr>
          <p:spPr bwMode="auto">
            <a:xfrm rot="1668006">
              <a:off x="2640" y="2304"/>
              <a:ext cx="1680" cy="816"/>
            </a:xfrm>
            <a:prstGeom prst="ellipse">
              <a:avLst/>
            </a:prstGeom>
            <a:noFill/>
            <a:ln w="57150">
              <a:solidFill>
                <a:srgbClr val="FAFD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52234" name="Line 26"/>
            <p:cNvSpPr>
              <a:spLocks noChangeShapeType="1"/>
            </p:cNvSpPr>
            <p:nvPr/>
          </p:nvSpPr>
          <p:spPr bwMode="auto">
            <a:xfrm rot="1820595" flipH="1" flipV="1">
              <a:off x="2688" y="2400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2235" name="Line 27"/>
            <p:cNvSpPr>
              <a:spLocks noChangeShapeType="1"/>
            </p:cNvSpPr>
            <p:nvPr/>
          </p:nvSpPr>
          <p:spPr bwMode="auto">
            <a:xfrm rot="-190545" flipH="1" flipV="1">
              <a:off x="3744" y="3216"/>
              <a:ext cx="240" cy="48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2236" name="Line 28"/>
            <p:cNvSpPr>
              <a:spLocks noChangeShapeType="1"/>
            </p:cNvSpPr>
            <p:nvPr/>
          </p:nvSpPr>
          <p:spPr bwMode="auto">
            <a:xfrm rot="8262231" flipH="1" flipV="1">
              <a:off x="3120" y="2112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</p:grpSp>
      <p:sp>
        <p:nvSpPr>
          <p:cNvPr id="52231" name="Rectangle 31"/>
          <p:cNvSpPr>
            <a:spLocks noChangeArrowheads="1"/>
          </p:cNvSpPr>
          <p:nvPr/>
        </p:nvSpPr>
        <p:spPr bwMode="auto">
          <a:xfrm>
            <a:off x="741405" y="914406"/>
            <a:ext cx="4725849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 algn="l" rtl="0"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b="1" dirty="0" smtClean="0">
                <a:solidFill>
                  <a:srgbClr val="FF0000"/>
                </a:solidFill>
              </a:rPr>
              <a:t>Two parallel pathways with different rates and refractory periods</a:t>
            </a:r>
          </a:p>
          <a:p>
            <a:pPr lvl="2" algn="l" rtl="0"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b="1" dirty="0" smtClean="0">
                <a:solidFill>
                  <a:srgbClr val="FF0000"/>
                </a:solidFill>
              </a:rPr>
              <a:t>Something alters the refractory period and the alternative pathway becomes dominant</a:t>
            </a:r>
          </a:p>
          <a:p>
            <a:pPr lvl="2" algn="l" rtl="0"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b="1" dirty="0" smtClean="0">
                <a:solidFill>
                  <a:srgbClr val="FF0000"/>
                </a:solidFill>
              </a:rPr>
              <a:t>This causes a unidirectional conduction block, and a circuitous conduction pathway forms. </a:t>
            </a:r>
          </a:p>
        </p:txBody>
      </p:sp>
      <p:sp>
        <p:nvSpPr>
          <p:cNvPr id="52232" name="Line 32"/>
          <p:cNvSpPr>
            <a:spLocks noChangeShapeType="1"/>
          </p:cNvSpPr>
          <p:nvPr/>
        </p:nvSpPr>
        <p:spPr bwMode="auto">
          <a:xfrm>
            <a:off x="6321777" y="4114800"/>
            <a:ext cx="541867" cy="457200"/>
          </a:xfrm>
          <a:prstGeom prst="line">
            <a:avLst/>
          </a:prstGeom>
          <a:noFill/>
          <a:ln w="57150">
            <a:solidFill>
              <a:srgbClr val="FAFD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5464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3249150" y="590868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grpSp>
        <p:nvGrpSpPr>
          <p:cNvPr id="53251" name="Group 3"/>
          <p:cNvGrpSpPr>
            <a:grpSpLocks/>
          </p:cNvGrpSpPr>
          <p:nvPr/>
        </p:nvGrpSpPr>
        <p:grpSpPr bwMode="auto">
          <a:xfrm>
            <a:off x="5779911" y="914400"/>
            <a:ext cx="4801541" cy="5943600"/>
            <a:chOff x="2160" y="576"/>
            <a:chExt cx="2552" cy="3744"/>
          </a:xfrm>
        </p:grpSpPr>
        <p:pic>
          <p:nvPicPr>
            <p:cNvPr id="53261" name="Picture 4" descr="heart"/>
            <p:cNvPicPr>
              <a:picLocks noChangeAspect="1" noChangeArrowheads="1"/>
            </p:cNvPicPr>
            <p:nvPr/>
          </p:nvPicPr>
          <p:blipFill>
            <a:blip r:embed="rId3">
              <a:lum bright="-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576"/>
              <a:ext cx="2552" cy="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2" name="Oval 5"/>
            <p:cNvSpPr>
              <a:spLocks noChangeArrowheads="1"/>
            </p:cNvSpPr>
            <p:nvPr/>
          </p:nvSpPr>
          <p:spPr bwMode="auto">
            <a:xfrm>
              <a:off x="2592" y="1968"/>
              <a:ext cx="288" cy="24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53263" name="Oval 6"/>
            <p:cNvSpPr>
              <a:spLocks noChangeArrowheads="1"/>
            </p:cNvSpPr>
            <p:nvPr/>
          </p:nvSpPr>
          <p:spPr bwMode="auto">
            <a:xfrm>
              <a:off x="2784" y="2928"/>
              <a:ext cx="336" cy="192"/>
            </a:xfrm>
            <a:prstGeom prst="ellipse">
              <a:avLst/>
            </a:prstGeom>
            <a:solidFill>
              <a:srgbClr val="009900"/>
            </a:solidFill>
            <a:ln w="571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mtClean="0">
                  <a:solidFill>
                    <a:srgbClr val="FFFFCC"/>
                  </a:solidFill>
                </a:rPr>
                <a:t>AV</a:t>
              </a:r>
            </a:p>
          </p:txBody>
        </p:sp>
        <p:sp>
          <p:nvSpPr>
            <p:cNvPr id="53264" name="Freeform 7"/>
            <p:cNvSpPr>
              <a:spLocks/>
            </p:cNvSpPr>
            <p:nvPr/>
          </p:nvSpPr>
          <p:spPr bwMode="auto">
            <a:xfrm>
              <a:off x="2640" y="2256"/>
              <a:ext cx="279" cy="672"/>
            </a:xfrm>
            <a:custGeom>
              <a:avLst/>
              <a:gdLst>
                <a:gd name="T0" fmla="*/ 12 w 279"/>
                <a:gd name="T1" fmla="*/ 0 h 672"/>
                <a:gd name="T2" fmla="*/ 44 w 279"/>
                <a:gd name="T3" fmla="*/ 400 h 672"/>
                <a:gd name="T4" fmla="*/ 279 w 279"/>
                <a:gd name="T5" fmla="*/ 672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9" h="672">
                  <a:moveTo>
                    <a:pt x="12" y="0"/>
                  </a:moveTo>
                  <a:cubicBezTo>
                    <a:pt x="17" y="67"/>
                    <a:pt x="0" y="288"/>
                    <a:pt x="44" y="400"/>
                  </a:cubicBezTo>
                  <a:cubicBezTo>
                    <a:pt x="88" y="512"/>
                    <a:pt x="230" y="615"/>
                    <a:pt x="279" y="672"/>
                  </a:cubicBezTo>
                </a:path>
              </a:pathLst>
            </a:custGeom>
            <a:noFill/>
            <a:ln w="57150" cap="flat" cmpd="sng">
              <a:solidFill>
                <a:srgbClr val="FAFD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3265" name="Freeform 8"/>
            <p:cNvSpPr>
              <a:spLocks/>
            </p:cNvSpPr>
            <p:nvPr/>
          </p:nvSpPr>
          <p:spPr bwMode="auto">
            <a:xfrm>
              <a:off x="3584" y="3410"/>
              <a:ext cx="283" cy="704"/>
            </a:xfrm>
            <a:custGeom>
              <a:avLst/>
              <a:gdLst>
                <a:gd name="T0" fmla="*/ 9 w 283"/>
                <a:gd name="T1" fmla="*/ 0 h 704"/>
                <a:gd name="T2" fmla="*/ 283 w 283"/>
                <a:gd name="T3" fmla="*/ 348 h 704"/>
                <a:gd name="T4" fmla="*/ 229 w 283"/>
                <a:gd name="T5" fmla="*/ 540 h 704"/>
                <a:gd name="T6" fmla="*/ 0 w 283"/>
                <a:gd name="T7" fmla="*/ 704 h 7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3" h="704">
                  <a:moveTo>
                    <a:pt x="9" y="0"/>
                  </a:moveTo>
                  <a:lnTo>
                    <a:pt x="283" y="348"/>
                  </a:lnTo>
                  <a:lnTo>
                    <a:pt x="229" y="540"/>
                  </a:lnTo>
                  <a:lnTo>
                    <a:pt x="0" y="704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3266" name="Freeform 9"/>
            <p:cNvSpPr>
              <a:spLocks/>
            </p:cNvSpPr>
            <p:nvPr/>
          </p:nvSpPr>
          <p:spPr bwMode="auto">
            <a:xfrm>
              <a:off x="3696" y="3360"/>
              <a:ext cx="759" cy="603"/>
            </a:xfrm>
            <a:custGeom>
              <a:avLst/>
              <a:gdLst>
                <a:gd name="T0" fmla="*/ 0 w 759"/>
                <a:gd name="T1" fmla="*/ 0 h 603"/>
                <a:gd name="T2" fmla="*/ 284 w 759"/>
                <a:gd name="T3" fmla="*/ 493 h 603"/>
                <a:gd name="T4" fmla="*/ 311 w 759"/>
                <a:gd name="T5" fmla="*/ 512 h 603"/>
                <a:gd name="T6" fmla="*/ 540 w 759"/>
                <a:gd name="T7" fmla="*/ 603 h 603"/>
                <a:gd name="T8" fmla="*/ 759 w 759"/>
                <a:gd name="T9" fmla="*/ 393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9" h="603">
                  <a:moveTo>
                    <a:pt x="0" y="0"/>
                  </a:moveTo>
                  <a:lnTo>
                    <a:pt x="284" y="493"/>
                  </a:lnTo>
                  <a:lnTo>
                    <a:pt x="311" y="512"/>
                  </a:lnTo>
                  <a:lnTo>
                    <a:pt x="540" y="603"/>
                  </a:lnTo>
                  <a:lnTo>
                    <a:pt x="759" y="393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3267" name="Text Box 10"/>
            <p:cNvSpPr txBox="1">
              <a:spLocks noChangeArrowheads="1"/>
            </p:cNvSpPr>
            <p:nvPr/>
          </p:nvSpPr>
          <p:spPr bwMode="auto">
            <a:xfrm>
              <a:off x="2615" y="1968"/>
              <a:ext cx="2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AFD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z="1800" b="1" smtClean="0">
                  <a:solidFill>
                    <a:srgbClr val="FFFFCC"/>
                  </a:solidFill>
                </a:rPr>
                <a:t>SA</a:t>
              </a:r>
            </a:p>
          </p:txBody>
        </p:sp>
        <p:sp>
          <p:nvSpPr>
            <p:cNvPr id="53268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3216" y="2880"/>
              <a:ext cx="288" cy="39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CC"/>
                  </a:solidFill>
                  <a:latin typeface="Arial Black"/>
                </a:rPr>
                <a:t>HIS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CC"/>
                </a:solidFill>
                <a:latin typeface="Arial Black"/>
              </a:endParaRPr>
            </a:p>
          </p:txBody>
        </p:sp>
        <p:sp>
          <p:nvSpPr>
            <p:cNvPr id="53269" name="Line 12"/>
            <p:cNvSpPr>
              <a:spLocks noChangeShapeType="1"/>
            </p:cNvSpPr>
            <p:nvPr/>
          </p:nvSpPr>
          <p:spPr bwMode="auto">
            <a:xfrm>
              <a:off x="3168" y="3120"/>
              <a:ext cx="432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3270" name="Freeform 13"/>
            <p:cNvSpPr>
              <a:spLocks/>
            </p:cNvSpPr>
            <p:nvPr/>
          </p:nvSpPr>
          <p:spPr bwMode="auto">
            <a:xfrm>
              <a:off x="3767" y="3355"/>
              <a:ext cx="475" cy="147"/>
            </a:xfrm>
            <a:custGeom>
              <a:avLst/>
              <a:gdLst>
                <a:gd name="T0" fmla="*/ 0 w 475"/>
                <a:gd name="T1" fmla="*/ 92 h 147"/>
                <a:gd name="T2" fmla="*/ 174 w 475"/>
                <a:gd name="T3" fmla="*/ 0 h 147"/>
                <a:gd name="T4" fmla="*/ 274 w 475"/>
                <a:gd name="T5" fmla="*/ 28 h 147"/>
                <a:gd name="T6" fmla="*/ 475 w 475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5" h="147">
                  <a:moveTo>
                    <a:pt x="0" y="92"/>
                  </a:moveTo>
                  <a:lnTo>
                    <a:pt x="174" y="0"/>
                  </a:lnTo>
                  <a:lnTo>
                    <a:pt x="274" y="28"/>
                  </a:lnTo>
                  <a:lnTo>
                    <a:pt x="475" y="147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3271" name="WordArt 14"/>
            <p:cNvSpPr>
              <a:spLocks noChangeArrowheads="1" noChangeShapeType="1" noTextEdit="1"/>
            </p:cNvSpPr>
            <p:nvPr/>
          </p:nvSpPr>
          <p:spPr bwMode="auto">
            <a:xfrm rot="6780993">
              <a:off x="3501" y="2979"/>
              <a:ext cx="300" cy="486"/>
            </a:xfrm>
            <a:prstGeom prst="rect">
              <a:avLst/>
            </a:prstGeom>
          </p:spPr>
          <p:txBody>
            <a:bodyPr vert="wordArtVert"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 algn="ctr" rtl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66"/>
                  </a:solidFill>
                  <a:latin typeface="Arial Black"/>
                </a:rPr>
                <a:t>BB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66"/>
                </a:solidFill>
                <a:latin typeface="Arial Black"/>
              </a:endParaRPr>
            </a:p>
          </p:txBody>
        </p:sp>
      </p:grpSp>
      <p:sp>
        <p:nvSpPr>
          <p:cNvPr id="53252" name="Rectangle 15"/>
          <p:cNvSpPr>
            <a:spLocks noChangeArrowheads="1"/>
          </p:cNvSpPr>
          <p:nvPr/>
        </p:nvSpPr>
        <p:spPr bwMode="auto">
          <a:xfrm>
            <a:off x="903111" y="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ar-EG" sz="4000" b="1" dirty="0" smtClean="0">
                <a:solidFill>
                  <a:srgbClr val="FF0000"/>
                </a:solidFill>
              </a:rPr>
              <a:t>AV nodal Re-entry tachycardia/SVT</a:t>
            </a:r>
          </a:p>
        </p:txBody>
      </p:sp>
      <p:pic>
        <p:nvPicPr>
          <p:cNvPr id="53253" name="Picture 16" descr="0000074F"/>
          <p:cNvPicPr>
            <a:picLocks noChangeAspect="1" noChangeArrowheads="1"/>
          </p:cNvPicPr>
          <p:nvPr/>
        </p:nvPicPr>
        <p:blipFill>
          <a:blip r:embed="rId4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5" t="28220" r="30371" b="40739"/>
          <a:stretch>
            <a:fillRect/>
          </a:stretch>
        </p:blipFill>
        <p:spPr bwMode="auto">
          <a:xfrm>
            <a:off x="10837338" y="1371600"/>
            <a:ext cx="99342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254" name="Group 17"/>
          <p:cNvGrpSpPr>
            <a:grpSpLocks/>
          </p:cNvGrpSpPr>
          <p:nvPr/>
        </p:nvGrpSpPr>
        <p:grpSpPr bwMode="auto">
          <a:xfrm rot="223531">
            <a:off x="5418667" y="4038600"/>
            <a:ext cx="1715911" cy="1066800"/>
            <a:chOff x="2640" y="2112"/>
            <a:chExt cx="1680" cy="1152"/>
          </a:xfrm>
        </p:grpSpPr>
        <p:sp>
          <p:nvSpPr>
            <p:cNvPr id="53257" name="Oval 18"/>
            <p:cNvSpPr>
              <a:spLocks noChangeArrowheads="1"/>
            </p:cNvSpPr>
            <p:nvPr/>
          </p:nvSpPr>
          <p:spPr bwMode="auto">
            <a:xfrm rot="1668006">
              <a:off x="2640" y="2304"/>
              <a:ext cx="1680" cy="816"/>
            </a:xfrm>
            <a:prstGeom prst="ellipse">
              <a:avLst/>
            </a:prstGeom>
            <a:noFill/>
            <a:ln w="57150">
              <a:solidFill>
                <a:srgbClr val="FAFD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53258" name="Line 19"/>
            <p:cNvSpPr>
              <a:spLocks noChangeShapeType="1"/>
            </p:cNvSpPr>
            <p:nvPr/>
          </p:nvSpPr>
          <p:spPr bwMode="auto">
            <a:xfrm rot="1820595" flipH="1" flipV="1">
              <a:off x="2688" y="2400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3259" name="Line 20"/>
            <p:cNvSpPr>
              <a:spLocks noChangeShapeType="1"/>
            </p:cNvSpPr>
            <p:nvPr/>
          </p:nvSpPr>
          <p:spPr bwMode="auto">
            <a:xfrm rot="-190545" flipH="1" flipV="1">
              <a:off x="3744" y="3216"/>
              <a:ext cx="240" cy="48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3260" name="Line 21"/>
            <p:cNvSpPr>
              <a:spLocks noChangeShapeType="1"/>
            </p:cNvSpPr>
            <p:nvPr/>
          </p:nvSpPr>
          <p:spPr bwMode="auto">
            <a:xfrm rot="8262231" flipH="1" flipV="1">
              <a:off x="3120" y="2112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</p:grpSp>
      <p:sp>
        <p:nvSpPr>
          <p:cNvPr id="53255" name="Text Box 22"/>
          <p:cNvSpPr txBox="1">
            <a:spLocks noChangeArrowheads="1"/>
          </p:cNvSpPr>
          <p:nvPr/>
        </p:nvSpPr>
        <p:spPr bwMode="auto">
          <a:xfrm>
            <a:off x="812805" y="1447810"/>
            <a:ext cx="4244623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FFCC"/>
                </a:solidFill>
              </a:rPr>
              <a:t> </a:t>
            </a:r>
            <a:r>
              <a:rPr lang="en-US" altLang="ar-EG" sz="2000" dirty="0" smtClean="0">
                <a:solidFill>
                  <a:srgbClr val="FF0000"/>
                </a:solidFill>
              </a:rPr>
              <a:t>The circuitous impulse is typically transmitted anterograde (forward) over the relatively slow AV nodal fibers, limiting the rate to 200bpm. 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ar-EG" sz="2000" dirty="0" smtClean="0">
              <a:solidFill>
                <a:srgbClr val="FF0000"/>
              </a:solidFill>
            </a:endParaRP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ar-EG" sz="2000" dirty="0" smtClean="0">
              <a:solidFill>
                <a:srgbClr val="FF0000"/>
              </a:solidFill>
            </a:endParaRP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dirty="0" smtClean="0">
                <a:solidFill>
                  <a:srgbClr val="FF0000"/>
                </a:solidFill>
              </a:rPr>
              <a:t>WHAT’S THE BIG DEAL???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ar-EG" sz="2000" dirty="0" smtClean="0">
              <a:solidFill>
                <a:srgbClr val="FF0000"/>
              </a:solidFill>
            </a:endParaRP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Treat by blocking the AV node and allowing the normal pacemaker to resume.</a:t>
            </a: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Adenosine</a:t>
            </a: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</a:t>
            </a:r>
            <a:r>
              <a:rPr lang="en-US" altLang="ar-EG" sz="2000" dirty="0" err="1" smtClean="0">
                <a:solidFill>
                  <a:srgbClr val="FF0000"/>
                </a:solidFill>
              </a:rPr>
              <a:t>Ca</a:t>
            </a:r>
            <a:r>
              <a:rPr lang="en-US" altLang="ar-EG" sz="2000" dirty="0" smtClean="0">
                <a:solidFill>
                  <a:srgbClr val="FF0000"/>
                </a:solidFill>
              </a:rPr>
              <a:t> channel blocker</a:t>
            </a: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Beta blocker</a:t>
            </a: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ar-EG" sz="2000" dirty="0" smtClean="0">
              <a:solidFill>
                <a:srgbClr val="FF0000"/>
              </a:solidFill>
            </a:endParaRP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ar-EG" sz="2000" dirty="0" smtClean="0">
              <a:solidFill>
                <a:srgbClr val="FF0000"/>
              </a:solidFill>
            </a:endParaRP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ar-EG" sz="2000" dirty="0" smtClean="0">
              <a:solidFill>
                <a:srgbClr val="FF0000"/>
              </a:solidFill>
            </a:endParaRP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ar-EG" sz="2000" dirty="0" smtClean="0">
              <a:solidFill>
                <a:srgbClr val="FF0000"/>
              </a:solidFill>
            </a:endParaRPr>
          </a:p>
        </p:txBody>
      </p:sp>
      <p:sp>
        <p:nvSpPr>
          <p:cNvPr id="53256" name="Line 24"/>
          <p:cNvSpPr>
            <a:spLocks noChangeShapeType="1"/>
          </p:cNvSpPr>
          <p:nvPr/>
        </p:nvSpPr>
        <p:spPr bwMode="auto">
          <a:xfrm>
            <a:off x="6321777" y="4114800"/>
            <a:ext cx="541867" cy="457200"/>
          </a:xfrm>
          <a:prstGeom prst="line">
            <a:avLst/>
          </a:prstGeom>
          <a:noFill/>
          <a:ln w="57150">
            <a:solidFill>
              <a:srgbClr val="FAFD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42705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3249150" y="590868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grpSp>
        <p:nvGrpSpPr>
          <p:cNvPr id="54275" name="Group 3"/>
          <p:cNvGrpSpPr>
            <a:grpSpLocks/>
          </p:cNvGrpSpPr>
          <p:nvPr/>
        </p:nvGrpSpPr>
        <p:grpSpPr bwMode="auto">
          <a:xfrm>
            <a:off x="5057422" y="914400"/>
            <a:ext cx="4801541" cy="5943600"/>
            <a:chOff x="2160" y="576"/>
            <a:chExt cx="2552" cy="3744"/>
          </a:xfrm>
        </p:grpSpPr>
        <p:pic>
          <p:nvPicPr>
            <p:cNvPr id="54285" name="Picture 4" descr="heart"/>
            <p:cNvPicPr>
              <a:picLocks noChangeAspect="1" noChangeArrowheads="1"/>
            </p:cNvPicPr>
            <p:nvPr/>
          </p:nvPicPr>
          <p:blipFill>
            <a:blip r:embed="rId3">
              <a:lum bright="-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576"/>
              <a:ext cx="2552" cy="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86" name="Oval 5"/>
            <p:cNvSpPr>
              <a:spLocks noChangeArrowheads="1"/>
            </p:cNvSpPr>
            <p:nvPr/>
          </p:nvSpPr>
          <p:spPr bwMode="auto">
            <a:xfrm>
              <a:off x="2592" y="1968"/>
              <a:ext cx="288" cy="24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54287" name="Oval 6"/>
            <p:cNvSpPr>
              <a:spLocks noChangeArrowheads="1"/>
            </p:cNvSpPr>
            <p:nvPr/>
          </p:nvSpPr>
          <p:spPr bwMode="auto">
            <a:xfrm>
              <a:off x="2784" y="2928"/>
              <a:ext cx="336" cy="192"/>
            </a:xfrm>
            <a:prstGeom prst="ellipse">
              <a:avLst/>
            </a:prstGeom>
            <a:solidFill>
              <a:srgbClr val="009900"/>
            </a:solidFill>
            <a:ln w="571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mtClean="0">
                  <a:solidFill>
                    <a:srgbClr val="FFFFCC"/>
                  </a:solidFill>
                </a:rPr>
                <a:t>AV</a:t>
              </a:r>
            </a:p>
          </p:txBody>
        </p:sp>
        <p:sp>
          <p:nvSpPr>
            <p:cNvPr id="54288" name="Freeform 7"/>
            <p:cNvSpPr>
              <a:spLocks/>
            </p:cNvSpPr>
            <p:nvPr/>
          </p:nvSpPr>
          <p:spPr bwMode="auto">
            <a:xfrm>
              <a:off x="2640" y="2256"/>
              <a:ext cx="279" cy="672"/>
            </a:xfrm>
            <a:custGeom>
              <a:avLst/>
              <a:gdLst>
                <a:gd name="T0" fmla="*/ 12 w 279"/>
                <a:gd name="T1" fmla="*/ 0 h 672"/>
                <a:gd name="T2" fmla="*/ 44 w 279"/>
                <a:gd name="T3" fmla="*/ 400 h 672"/>
                <a:gd name="T4" fmla="*/ 279 w 279"/>
                <a:gd name="T5" fmla="*/ 672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9" h="672">
                  <a:moveTo>
                    <a:pt x="12" y="0"/>
                  </a:moveTo>
                  <a:cubicBezTo>
                    <a:pt x="17" y="67"/>
                    <a:pt x="0" y="288"/>
                    <a:pt x="44" y="400"/>
                  </a:cubicBezTo>
                  <a:cubicBezTo>
                    <a:pt x="88" y="512"/>
                    <a:pt x="230" y="615"/>
                    <a:pt x="279" y="672"/>
                  </a:cubicBezTo>
                </a:path>
              </a:pathLst>
            </a:custGeom>
            <a:noFill/>
            <a:ln w="57150" cap="flat" cmpd="sng">
              <a:solidFill>
                <a:srgbClr val="FAFD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4289" name="Freeform 8"/>
            <p:cNvSpPr>
              <a:spLocks/>
            </p:cNvSpPr>
            <p:nvPr/>
          </p:nvSpPr>
          <p:spPr bwMode="auto">
            <a:xfrm>
              <a:off x="3584" y="3410"/>
              <a:ext cx="283" cy="704"/>
            </a:xfrm>
            <a:custGeom>
              <a:avLst/>
              <a:gdLst>
                <a:gd name="T0" fmla="*/ 9 w 283"/>
                <a:gd name="T1" fmla="*/ 0 h 704"/>
                <a:gd name="T2" fmla="*/ 283 w 283"/>
                <a:gd name="T3" fmla="*/ 348 h 704"/>
                <a:gd name="T4" fmla="*/ 229 w 283"/>
                <a:gd name="T5" fmla="*/ 540 h 704"/>
                <a:gd name="T6" fmla="*/ 0 w 283"/>
                <a:gd name="T7" fmla="*/ 704 h 7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3" h="704">
                  <a:moveTo>
                    <a:pt x="9" y="0"/>
                  </a:moveTo>
                  <a:lnTo>
                    <a:pt x="283" y="348"/>
                  </a:lnTo>
                  <a:lnTo>
                    <a:pt x="229" y="540"/>
                  </a:lnTo>
                  <a:lnTo>
                    <a:pt x="0" y="704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4290" name="Freeform 9"/>
            <p:cNvSpPr>
              <a:spLocks/>
            </p:cNvSpPr>
            <p:nvPr/>
          </p:nvSpPr>
          <p:spPr bwMode="auto">
            <a:xfrm>
              <a:off x="3696" y="3360"/>
              <a:ext cx="759" cy="603"/>
            </a:xfrm>
            <a:custGeom>
              <a:avLst/>
              <a:gdLst>
                <a:gd name="T0" fmla="*/ 0 w 759"/>
                <a:gd name="T1" fmla="*/ 0 h 603"/>
                <a:gd name="T2" fmla="*/ 284 w 759"/>
                <a:gd name="T3" fmla="*/ 493 h 603"/>
                <a:gd name="T4" fmla="*/ 311 w 759"/>
                <a:gd name="T5" fmla="*/ 512 h 603"/>
                <a:gd name="T6" fmla="*/ 540 w 759"/>
                <a:gd name="T7" fmla="*/ 603 h 603"/>
                <a:gd name="T8" fmla="*/ 759 w 759"/>
                <a:gd name="T9" fmla="*/ 393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9" h="603">
                  <a:moveTo>
                    <a:pt x="0" y="0"/>
                  </a:moveTo>
                  <a:lnTo>
                    <a:pt x="284" y="493"/>
                  </a:lnTo>
                  <a:lnTo>
                    <a:pt x="311" y="512"/>
                  </a:lnTo>
                  <a:lnTo>
                    <a:pt x="540" y="603"/>
                  </a:lnTo>
                  <a:lnTo>
                    <a:pt x="759" y="393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4291" name="Text Box 10"/>
            <p:cNvSpPr txBox="1">
              <a:spLocks noChangeArrowheads="1"/>
            </p:cNvSpPr>
            <p:nvPr/>
          </p:nvSpPr>
          <p:spPr bwMode="auto">
            <a:xfrm>
              <a:off x="2615" y="1968"/>
              <a:ext cx="2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AFD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z="1800" b="1" smtClean="0">
                  <a:solidFill>
                    <a:srgbClr val="FFFFCC"/>
                  </a:solidFill>
                </a:rPr>
                <a:t>SA</a:t>
              </a:r>
            </a:p>
          </p:txBody>
        </p:sp>
        <p:sp>
          <p:nvSpPr>
            <p:cNvPr id="54292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3216" y="2880"/>
              <a:ext cx="288" cy="39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CC"/>
                  </a:solidFill>
                  <a:latin typeface="Arial Black"/>
                </a:rPr>
                <a:t>HIS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CC"/>
                </a:solidFill>
                <a:latin typeface="Arial Black"/>
              </a:endParaRPr>
            </a:p>
          </p:txBody>
        </p:sp>
        <p:sp>
          <p:nvSpPr>
            <p:cNvPr id="54293" name="Line 12"/>
            <p:cNvSpPr>
              <a:spLocks noChangeShapeType="1"/>
            </p:cNvSpPr>
            <p:nvPr/>
          </p:nvSpPr>
          <p:spPr bwMode="auto">
            <a:xfrm>
              <a:off x="3168" y="3120"/>
              <a:ext cx="432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4294" name="Freeform 13"/>
            <p:cNvSpPr>
              <a:spLocks/>
            </p:cNvSpPr>
            <p:nvPr/>
          </p:nvSpPr>
          <p:spPr bwMode="auto">
            <a:xfrm>
              <a:off x="3767" y="3355"/>
              <a:ext cx="475" cy="147"/>
            </a:xfrm>
            <a:custGeom>
              <a:avLst/>
              <a:gdLst>
                <a:gd name="T0" fmla="*/ 0 w 475"/>
                <a:gd name="T1" fmla="*/ 92 h 147"/>
                <a:gd name="T2" fmla="*/ 174 w 475"/>
                <a:gd name="T3" fmla="*/ 0 h 147"/>
                <a:gd name="T4" fmla="*/ 274 w 475"/>
                <a:gd name="T5" fmla="*/ 28 h 147"/>
                <a:gd name="T6" fmla="*/ 475 w 475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5" h="147">
                  <a:moveTo>
                    <a:pt x="0" y="92"/>
                  </a:moveTo>
                  <a:lnTo>
                    <a:pt x="174" y="0"/>
                  </a:lnTo>
                  <a:lnTo>
                    <a:pt x="274" y="28"/>
                  </a:lnTo>
                  <a:lnTo>
                    <a:pt x="475" y="147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4295" name="WordArt 14"/>
            <p:cNvSpPr>
              <a:spLocks noChangeArrowheads="1" noChangeShapeType="1" noTextEdit="1"/>
            </p:cNvSpPr>
            <p:nvPr/>
          </p:nvSpPr>
          <p:spPr bwMode="auto">
            <a:xfrm rot="6780993">
              <a:off x="3501" y="2979"/>
              <a:ext cx="300" cy="486"/>
            </a:xfrm>
            <a:prstGeom prst="rect">
              <a:avLst/>
            </a:prstGeom>
          </p:spPr>
          <p:txBody>
            <a:bodyPr vert="wordArtVert"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 algn="ctr" rtl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66"/>
                  </a:solidFill>
                  <a:latin typeface="Arial Black"/>
                </a:rPr>
                <a:t>BB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66"/>
                </a:solidFill>
                <a:latin typeface="Arial Black"/>
              </a:endParaRPr>
            </a:p>
          </p:txBody>
        </p:sp>
      </p:grpSp>
      <p:grpSp>
        <p:nvGrpSpPr>
          <p:cNvPr id="54276" name="Group 17"/>
          <p:cNvGrpSpPr>
            <a:grpSpLocks/>
          </p:cNvGrpSpPr>
          <p:nvPr/>
        </p:nvGrpSpPr>
        <p:grpSpPr bwMode="auto">
          <a:xfrm rot="1387154">
            <a:off x="4967116" y="4114810"/>
            <a:ext cx="1764829" cy="1044575"/>
            <a:chOff x="2640" y="2112"/>
            <a:chExt cx="1680" cy="1152"/>
          </a:xfrm>
        </p:grpSpPr>
        <p:sp>
          <p:nvSpPr>
            <p:cNvPr id="54281" name="Oval 18"/>
            <p:cNvSpPr>
              <a:spLocks noChangeArrowheads="1"/>
            </p:cNvSpPr>
            <p:nvPr/>
          </p:nvSpPr>
          <p:spPr bwMode="auto">
            <a:xfrm rot="1668006">
              <a:off x="2640" y="2304"/>
              <a:ext cx="1680" cy="816"/>
            </a:xfrm>
            <a:prstGeom prst="ellipse">
              <a:avLst/>
            </a:prstGeom>
            <a:noFill/>
            <a:ln w="57150">
              <a:solidFill>
                <a:srgbClr val="FAFD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54282" name="Line 19"/>
            <p:cNvSpPr>
              <a:spLocks noChangeShapeType="1"/>
            </p:cNvSpPr>
            <p:nvPr/>
          </p:nvSpPr>
          <p:spPr bwMode="auto">
            <a:xfrm rot="1820595" flipH="1" flipV="1">
              <a:off x="2688" y="2400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4283" name="Line 20"/>
            <p:cNvSpPr>
              <a:spLocks noChangeShapeType="1"/>
            </p:cNvSpPr>
            <p:nvPr/>
          </p:nvSpPr>
          <p:spPr bwMode="auto">
            <a:xfrm rot="-190545" flipH="1" flipV="1">
              <a:off x="3744" y="3216"/>
              <a:ext cx="240" cy="48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4284" name="Line 21"/>
            <p:cNvSpPr>
              <a:spLocks noChangeShapeType="1"/>
            </p:cNvSpPr>
            <p:nvPr/>
          </p:nvSpPr>
          <p:spPr bwMode="auto">
            <a:xfrm rot="8262231" flipH="1" flipV="1">
              <a:off x="3120" y="2112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</p:grpSp>
      <p:sp>
        <p:nvSpPr>
          <p:cNvPr id="54277" name="Text Box 22"/>
          <p:cNvSpPr txBox="1">
            <a:spLocks noChangeArrowheads="1"/>
          </p:cNvSpPr>
          <p:nvPr/>
        </p:nvSpPr>
        <p:spPr bwMode="auto">
          <a:xfrm>
            <a:off x="270938" y="1219201"/>
            <a:ext cx="424462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SVT with aberrancy is a supraventricular tachycardia with a wide-complex QRS due to a rate-related bundle branch block.  </a:t>
            </a:r>
          </a:p>
        </p:txBody>
      </p:sp>
      <p:sp>
        <p:nvSpPr>
          <p:cNvPr id="54278" name="Rectangle 23"/>
          <p:cNvSpPr>
            <a:spLocks noChangeArrowheads="1"/>
          </p:cNvSpPr>
          <p:nvPr/>
        </p:nvSpPr>
        <p:spPr bwMode="auto">
          <a:xfrm>
            <a:off x="1174044" y="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ar-EG" sz="3600" b="1" dirty="0" smtClean="0">
                <a:solidFill>
                  <a:srgbClr val="FF0000"/>
                </a:solidFill>
              </a:rPr>
              <a:t>SVT with Aberrancy (rate-related block) </a:t>
            </a:r>
          </a:p>
        </p:txBody>
      </p:sp>
      <p:pic>
        <p:nvPicPr>
          <p:cNvPr id="233496" name="Picture 24" descr="vtack"/>
          <p:cNvPicPr>
            <a:picLocks noChangeAspect="1" noChangeArrowheads="1"/>
          </p:cNvPicPr>
          <p:nvPr/>
        </p:nvPicPr>
        <p:blipFill>
          <a:blip r:embed="rId4">
            <a:lum bright="-30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75" b="74120"/>
          <a:stretch>
            <a:fillRect/>
          </a:stretch>
        </p:blipFill>
        <p:spPr bwMode="auto">
          <a:xfrm>
            <a:off x="677337" y="4357335"/>
            <a:ext cx="3431823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97" name="Line 25"/>
          <p:cNvSpPr>
            <a:spLocks noChangeShapeType="1"/>
          </p:cNvSpPr>
          <p:nvPr/>
        </p:nvSpPr>
        <p:spPr bwMode="auto">
          <a:xfrm>
            <a:off x="7947379" y="5943600"/>
            <a:ext cx="361244" cy="53340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205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3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3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9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3249150" y="590868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grpSp>
        <p:nvGrpSpPr>
          <p:cNvPr id="55299" name="Group 3"/>
          <p:cNvGrpSpPr>
            <a:grpSpLocks/>
          </p:cNvGrpSpPr>
          <p:nvPr/>
        </p:nvGrpSpPr>
        <p:grpSpPr bwMode="auto">
          <a:xfrm>
            <a:off x="5057422" y="914400"/>
            <a:ext cx="4801541" cy="5943600"/>
            <a:chOff x="2160" y="576"/>
            <a:chExt cx="2552" cy="3744"/>
          </a:xfrm>
        </p:grpSpPr>
        <p:pic>
          <p:nvPicPr>
            <p:cNvPr id="55309" name="Picture 4" descr="heart"/>
            <p:cNvPicPr>
              <a:picLocks noChangeAspect="1" noChangeArrowheads="1"/>
            </p:cNvPicPr>
            <p:nvPr/>
          </p:nvPicPr>
          <p:blipFill>
            <a:blip r:embed="rId3">
              <a:lum bright="-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576"/>
              <a:ext cx="2552" cy="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0" name="Oval 5"/>
            <p:cNvSpPr>
              <a:spLocks noChangeArrowheads="1"/>
            </p:cNvSpPr>
            <p:nvPr/>
          </p:nvSpPr>
          <p:spPr bwMode="auto">
            <a:xfrm>
              <a:off x="2592" y="1968"/>
              <a:ext cx="288" cy="24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55311" name="Oval 6"/>
            <p:cNvSpPr>
              <a:spLocks noChangeArrowheads="1"/>
            </p:cNvSpPr>
            <p:nvPr/>
          </p:nvSpPr>
          <p:spPr bwMode="auto">
            <a:xfrm>
              <a:off x="2784" y="2928"/>
              <a:ext cx="336" cy="192"/>
            </a:xfrm>
            <a:prstGeom prst="ellipse">
              <a:avLst/>
            </a:prstGeom>
            <a:solidFill>
              <a:srgbClr val="009900"/>
            </a:solidFill>
            <a:ln w="571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mtClean="0">
                  <a:solidFill>
                    <a:srgbClr val="FFFFCC"/>
                  </a:solidFill>
                </a:rPr>
                <a:t>AV</a:t>
              </a:r>
            </a:p>
          </p:txBody>
        </p:sp>
        <p:sp>
          <p:nvSpPr>
            <p:cNvPr id="55312" name="Freeform 7"/>
            <p:cNvSpPr>
              <a:spLocks/>
            </p:cNvSpPr>
            <p:nvPr/>
          </p:nvSpPr>
          <p:spPr bwMode="auto">
            <a:xfrm>
              <a:off x="2640" y="2256"/>
              <a:ext cx="279" cy="672"/>
            </a:xfrm>
            <a:custGeom>
              <a:avLst/>
              <a:gdLst>
                <a:gd name="T0" fmla="*/ 12 w 279"/>
                <a:gd name="T1" fmla="*/ 0 h 672"/>
                <a:gd name="T2" fmla="*/ 44 w 279"/>
                <a:gd name="T3" fmla="*/ 400 h 672"/>
                <a:gd name="T4" fmla="*/ 279 w 279"/>
                <a:gd name="T5" fmla="*/ 672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9" h="672">
                  <a:moveTo>
                    <a:pt x="12" y="0"/>
                  </a:moveTo>
                  <a:cubicBezTo>
                    <a:pt x="17" y="67"/>
                    <a:pt x="0" y="288"/>
                    <a:pt x="44" y="400"/>
                  </a:cubicBezTo>
                  <a:cubicBezTo>
                    <a:pt x="88" y="512"/>
                    <a:pt x="230" y="615"/>
                    <a:pt x="279" y="672"/>
                  </a:cubicBezTo>
                </a:path>
              </a:pathLst>
            </a:custGeom>
            <a:noFill/>
            <a:ln w="57150" cap="flat" cmpd="sng">
              <a:solidFill>
                <a:srgbClr val="FAFD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5313" name="Freeform 8"/>
            <p:cNvSpPr>
              <a:spLocks/>
            </p:cNvSpPr>
            <p:nvPr/>
          </p:nvSpPr>
          <p:spPr bwMode="auto">
            <a:xfrm>
              <a:off x="3584" y="3410"/>
              <a:ext cx="283" cy="704"/>
            </a:xfrm>
            <a:custGeom>
              <a:avLst/>
              <a:gdLst>
                <a:gd name="T0" fmla="*/ 9 w 283"/>
                <a:gd name="T1" fmla="*/ 0 h 704"/>
                <a:gd name="T2" fmla="*/ 283 w 283"/>
                <a:gd name="T3" fmla="*/ 348 h 704"/>
                <a:gd name="T4" fmla="*/ 229 w 283"/>
                <a:gd name="T5" fmla="*/ 540 h 704"/>
                <a:gd name="T6" fmla="*/ 0 w 283"/>
                <a:gd name="T7" fmla="*/ 704 h 7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3" h="704">
                  <a:moveTo>
                    <a:pt x="9" y="0"/>
                  </a:moveTo>
                  <a:lnTo>
                    <a:pt x="283" y="348"/>
                  </a:lnTo>
                  <a:lnTo>
                    <a:pt x="229" y="540"/>
                  </a:lnTo>
                  <a:lnTo>
                    <a:pt x="0" y="704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5314" name="Freeform 9"/>
            <p:cNvSpPr>
              <a:spLocks/>
            </p:cNvSpPr>
            <p:nvPr/>
          </p:nvSpPr>
          <p:spPr bwMode="auto">
            <a:xfrm>
              <a:off x="3696" y="3360"/>
              <a:ext cx="759" cy="603"/>
            </a:xfrm>
            <a:custGeom>
              <a:avLst/>
              <a:gdLst>
                <a:gd name="T0" fmla="*/ 0 w 759"/>
                <a:gd name="T1" fmla="*/ 0 h 603"/>
                <a:gd name="T2" fmla="*/ 284 w 759"/>
                <a:gd name="T3" fmla="*/ 493 h 603"/>
                <a:gd name="T4" fmla="*/ 311 w 759"/>
                <a:gd name="T5" fmla="*/ 512 h 603"/>
                <a:gd name="T6" fmla="*/ 540 w 759"/>
                <a:gd name="T7" fmla="*/ 603 h 603"/>
                <a:gd name="T8" fmla="*/ 759 w 759"/>
                <a:gd name="T9" fmla="*/ 393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9" h="603">
                  <a:moveTo>
                    <a:pt x="0" y="0"/>
                  </a:moveTo>
                  <a:lnTo>
                    <a:pt x="284" y="493"/>
                  </a:lnTo>
                  <a:lnTo>
                    <a:pt x="311" y="512"/>
                  </a:lnTo>
                  <a:lnTo>
                    <a:pt x="540" y="603"/>
                  </a:lnTo>
                  <a:lnTo>
                    <a:pt x="759" y="393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5315" name="Text Box 10"/>
            <p:cNvSpPr txBox="1">
              <a:spLocks noChangeArrowheads="1"/>
            </p:cNvSpPr>
            <p:nvPr/>
          </p:nvSpPr>
          <p:spPr bwMode="auto">
            <a:xfrm>
              <a:off x="2615" y="1968"/>
              <a:ext cx="2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AFD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z="1800" b="1" smtClean="0">
                  <a:solidFill>
                    <a:srgbClr val="FFFFCC"/>
                  </a:solidFill>
                </a:rPr>
                <a:t>SA</a:t>
              </a:r>
            </a:p>
          </p:txBody>
        </p:sp>
        <p:sp>
          <p:nvSpPr>
            <p:cNvPr id="55316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3216" y="2880"/>
              <a:ext cx="288" cy="39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CC"/>
                  </a:solidFill>
                  <a:latin typeface="Arial Black"/>
                </a:rPr>
                <a:t>HIS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CC"/>
                </a:solidFill>
                <a:latin typeface="Arial Black"/>
              </a:endParaRPr>
            </a:p>
          </p:txBody>
        </p:sp>
        <p:sp>
          <p:nvSpPr>
            <p:cNvPr id="55317" name="Line 12"/>
            <p:cNvSpPr>
              <a:spLocks noChangeShapeType="1"/>
            </p:cNvSpPr>
            <p:nvPr/>
          </p:nvSpPr>
          <p:spPr bwMode="auto">
            <a:xfrm>
              <a:off x="3168" y="3120"/>
              <a:ext cx="432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5318" name="Freeform 13"/>
            <p:cNvSpPr>
              <a:spLocks/>
            </p:cNvSpPr>
            <p:nvPr/>
          </p:nvSpPr>
          <p:spPr bwMode="auto">
            <a:xfrm>
              <a:off x="3767" y="3355"/>
              <a:ext cx="475" cy="147"/>
            </a:xfrm>
            <a:custGeom>
              <a:avLst/>
              <a:gdLst>
                <a:gd name="T0" fmla="*/ 0 w 475"/>
                <a:gd name="T1" fmla="*/ 92 h 147"/>
                <a:gd name="T2" fmla="*/ 174 w 475"/>
                <a:gd name="T3" fmla="*/ 0 h 147"/>
                <a:gd name="T4" fmla="*/ 274 w 475"/>
                <a:gd name="T5" fmla="*/ 28 h 147"/>
                <a:gd name="T6" fmla="*/ 475 w 475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5" h="147">
                  <a:moveTo>
                    <a:pt x="0" y="92"/>
                  </a:moveTo>
                  <a:lnTo>
                    <a:pt x="174" y="0"/>
                  </a:lnTo>
                  <a:lnTo>
                    <a:pt x="274" y="28"/>
                  </a:lnTo>
                  <a:lnTo>
                    <a:pt x="475" y="147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5319" name="WordArt 14"/>
            <p:cNvSpPr>
              <a:spLocks noChangeArrowheads="1" noChangeShapeType="1" noTextEdit="1"/>
            </p:cNvSpPr>
            <p:nvPr/>
          </p:nvSpPr>
          <p:spPr bwMode="auto">
            <a:xfrm rot="6780993">
              <a:off x="3501" y="2979"/>
              <a:ext cx="300" cy="486"/>
            </a:xfrm>
            <a:prstGeom prst="rect">
              <a:avLst/>
            </a:prstGeom>
          </p:spPr>
          <p:txBody>
            <a:bodyPr vert="wordArtVert"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 algn="ctr" rtl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66"/>
                  </a:solidFill>
                  <a:latin typeface="Arial Black"/>
                </a:rPr>
                <a:t>BB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66"/>
                </a:solidFill>
                <a:latin typeface="Arial Black"/>
              </a:endParaRPr>
            </a:p>
          </p:txBody>
        </p:sp>
      </p:grpSp>
      <p:grpSp>
        <p:nvGrpSpPr>
          <p:cNvPr id="55300" name="Group 15"/>
          <p:cNvGrpSpPr>
            <a:grpSpLocks/>
          </p:cNvGrpSpPr>
          <p:nvPr/>
        </p:nvGrpSpPr>
        <p:grpSpPr bwMode="auto">
          <a:xfrm rot="1387154">
            <a:off x="4967116" y="4114810"/>
            <a:ext cx="1764829" cy="1044575"/>
            <a:chOff x="2640" y="2112"/>
            <a:chExt cx="1680" cy="1152"/>
          </a:xfrm>
        </p:grpSpPr>
        <p:sp>
          <p:nvSpPr>
            <p:cNvPr id="55305" name="Oval 16"/>
            <p:cNvSpPr>
              <a:spLocks noChangeArrowheads="1"/>
            </p:cNvSpPr>
            <p:nvPr/>
          </p:nvSpPr>
          <p:spPr bwMode="auto">
            <a:xfrm rot="1668006">
              <a:off x="2640" y="2304"/>
              <a:ext cx="1680" cy="816"/>
            </a:xfrm>
            <a:prstGeom prst="ellipse">
              <a:avLst/>
            </a:prstGeom>
            <a:noFill/>
            <a:ln w="57150">
              <a:solidFill>
                <a:srgbClr val="FAFD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55306" name="Line 17"/>
            <p:cNvSpPr>
              <a:spLocks noChangeShapeType="1"/>
            </p:cNvSpPr>
            <p:nvPr/>
          </p:nvSpPr>
          <p:spPr bwMode="auto">
            <a:xfrm rot="1820595" flipH="1" flipV="1">
              <a:off x="2688" y="2400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5307" name="Line 18"/>
            <p:cNvSpPr>
              <a:spLocks noChangeShapeType="1"/>
            </p:cNvSpPr>
            <p:nvPr/>
          </p:nvSpPr>
          <p:spPr bwMode="auto">
            <a:xfrm rot="-190545" flipH="1" flipV="1">
              <a:off x="3744" y="3216"/>
              <a:ext cx="240" cy="48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55308" name="Line 19"/>
            <p:cNvSpPr>
              <a:spLocks noChangeShapeType="1"/>
            </p:cNvSpPr>
            <p:nvPr/>
          </p:nvSpPr>
          <p:spPr bwMode="auto">
            <a:xfrm rot="8262231" flipH="1" flipV="1">
              <a:off x="3120" y="2112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</p:grpSp>
      <p:sp>
        <p:nvSpPr>
          <p:cNvPr id="55301" name="Text Box 20"/>
          <p:cNvSpPr txBox="1">
            <a:spLocks noChangeArrowheads="1"/>
          </p:cNvSpPr>
          <p:nvPr/>
        </p:nvSpPr>
        <p:spPr bwMode="auto">
          <a:xfrm>
            <a:off x="270938" y="1066802"/>
            <a:ext cx="451555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FFCC"/>
                </a:solidFill>
              </a:rPr>
              <a:t> </a:t>
            </a:r>
            <a:r>
              <a:rPr lang="en-US" altLang="ar-EG" sz="2000" dirty="0" smtClean="0">
                <a:solidFill>
                  <a:srgbClr val="FF0000"/>
                </a:solidFill>
              </a:rPr>
              <a:t>SVT with aberrancy is treated by blocking the AV node and allowing the normal pacemaker to resume</a:t>
            </a: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Adenosine</a:t>
            </a: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</a:t>
            </a:r>
            <a:r>
              <a:rPr lang="en-US" altLang="ar-EG" sz="2000" dirty="0" err="1" smtClean="0">
                <a:solidFill>
                  <a:srgbClr val="FF0000"/>
                </a:solidFill>
              </a:rPr>
              <a:t>Ca</a:t>
            </a:r>
            <a:r>
              <a:rPr lang="en-US" altLang="ar-EG" sz="2000" dirty="0" smtClean="0">
                <a:solidFill>
                  <a:srgbClr val="FF0000"/>
                </a:solidFill>
              </a:rPr>
              <a:t> </a:t>
            </a:r>
            <a:r>
              <a:rPr lang="en-US" altLang="ar-EG" sz="2000" dirty="0" err="1" smtClean="0">
                <a:solidFill>
                  <a:srgbClr val="FF0000"/>
                </a:solidFill>
              </a:rPr>
              <a:t>ch</a:t>
            </a:r>
            <a:r>
              <a:rPr lang="en-US" altLang="ar-EG" sz="2000" dirty="0" smtClean="0">
                <a:solidFill>
                  <a:srgbClr val="FF0000"/>
                </a:solidFill>
              </a:rPr>
              <a:t> blocker</a:t>
            </a: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Beta blocker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 It is very difficult to differentiate from </a:t>
            </a:r>
            <a:r>
              <a:rPr lang="en-US" altLang="ar-EG" sz="2000" dirty="0" err="1" smtClean="0">
                <a:solidFill>
                  <a:srgbClr val="FF0000"/>
                </a:solidFill>
              </a:rPr>
              <a:t>Vtach</a:t>
            </a:r>
            <a:endParaRPr lang="en-US" altLang="ar-EG" sz="2000" dirty="0" smtClean="0">
              <a:solidFill>
                <a:srgbClr val="FF0000"/>
              </a:solidFill>
            </a:endParaRPr>
          </a:p>
          <a:p>
            <a:pPr lvl="1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if unsure, treat as stable </a:t>
            </a:r>
            <a:r>
              <a:rPr lang="en-US" altLang="ar-EG" sz="2000" dirty="0" err="1" smtClean="0">
                <a:solidFill>
                  <a:srgbClr val="FF0000"/>
                </a:solidFill>
              </a:rPr>
              <a:t>Vtach</a:t>
            </a:r>
            <a:endParaRPr lang="en-US" altLang="ar-EG" sz="2000" dirty="0" smtClean="0">
              <a:solidFill>
                <a:srgbClr val="FF0000"/>
              </a:solidFill>
            </a:endParaRPr>
          </a:p>
          <a:p>
            <a:pPr lvl="2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</a:t>
            </a:r>
            <a:r>
              <a:rPr lang="en-US" altLang="ar-EG" sz="2000" dirty="0" err="1" smtClean="0">
                <a:solidFill>
                  <a:srgbClr val="FF0000"/>
                </a:solidFill>
              </a:rPr>
              <a:t>amiodarone</a:t>
            </a:r>
            <a:endParaRPr lang="en-US" altLang="ar-EG" sz="2000" dirty="0" smtClean="0">
              <a:solidFill>
                <a:srgbClr val="FF0000"/>
              </a:solidFill>
            </a:endParaRPr>
          </a:p>
          <a:p>
            <a:pPr lvl="2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000" dirty="0" smtClean="0">
                <a:solidFill>
                  <a:srgbClr val="FF0000"/>
                </a:solidFill>
              </a:rPr>
              <a:t> procainamide</a:t>
            </a:r>
          </a:p>
        </p:txBody>
      </p:sp>
      <p:sp>
        <p:nvSpPr>
          <p:cNvPr id="55302" name="Rectangle 21"/>
          <p:cNvSpPr>
            <a:spLocks noChangeArrowheads="1"/>
          </p:cNvSpPr>
          <p:nvPr/>
        </p:nvSpPr>
        <p:spPr bwMode="auto">
          <a:xfrm>
            <a:off x="1174044" y="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ar-EG" sz="3600" b="1" dirty="0" smtClean="0">
                <a:solidFill>
                  <a:srgbClr val="FF0000"/>
                </a:solidFill>
              </a:rPr>
              <a:t>SVT with Aberrancy (rate-related block) </a:t>
            </a:r>
          </a:p>
        </p:txBody>
      </p:sp>
      <p:pic>
        <p:nvPicPr>
          <p:cNvPr id="55303" name="Picture 22" descr="vtack"/>
          <p:cNvPicPr>
            <a:picLocks noChangeAspect="1" noChangeArrowheads="1"/>
          </p:cNvPicPr>
          <p:nvPr/>
        </p:nvPicPr>
        <p:blipFill>
          <a:blip r:embed="rId4">
            <a:lum bright="-30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75" b="74120"/>
          <a:stretch>
            <a:fillRect/>
          </a:stretch>
        </p:blipFill>
        <p:spPr bwMode="auto">
          <a:xfrm>
            <a:off x="722490" y="5187950"/>
            <a:ext cx="3431823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4" name="Line 23"/>
          <p:cNvSpPr>
            <a:spLocks noChangeShapeType="1"/>
          </p:cNvSpPr>
          <p:nvPr/>
        </p:nvSpPr>
        <p:spPr bwMode="auto">
          <a:xfrm>
            <a:off x="7947379" y="5943600"/>
            <a:ext cx="361244" cy="53340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ar-EG" sz="2400" smtClean="0">
              <a:solidFill>
                <a:srgbClr val="FFFFCC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0551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028"/>
          <p:cNvSpPr txBox="1">
            <a:spLocks noChangeArrowheads="1"/>
          </p:cNvSpPr>
          <p:nvPr/>
        </p:nvSpPr>
        <p:spPr bwMode="auto">
          <a:xfrm>
            <a:off x="180627" y="152400"/>
            <a:ext cx="11740444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200" b="1" dirty="0" smtClean="0">
                <a:solidFill>
                  <a:srgbClr val="FF0000"/>
                </a:solidFill>
              </a:rPr>
              <a:t>44yo with complaint of palpitations and shortness of breath, </a:t>
            </a:r>
            <a:r>
              <a:rPr lang="en-US" altLang="ar-EG" sz="2200" b="1" dirty="0" err="1" smtClean="0">
                <a:solidFill>
                  <a:srgbClr val="FF0000"/>
                </a:solidFill>
              </a:rPr>
              <a:t>ekg</a:t>
            </a:r>
            <a:r>
              <a:rPr lang="en-US" altLang="ar-EG" sz="2200" b="1" dirty="0" smtClean="0">
                <a:solidFill>
                  <a:srgbClr val="FF0000"/>
                </a:solidFill>
              </a:rPr>
              <a:t> shows:</a:t>
            </a:r>
          </a:p>
          <a:p>
            <a:pPr lvl="1" rtl="0" fontAlgn="base">
              <a:spcBef>
                <a:spcPct val="0"/>
              </a:spcBef>
              <a:spcAft>
                <a:spcPct val="0"/>
              </a:spcAft>
              <a:buFontTx/>
              <a:buAutoNum type="alphaLcPeriod"/>
            </a:pPr>
            <a:r>
              <a:rPr lang="en-US" altLang="ar-EG" sz="2200" b="1" dirty="0" smtClean="0">
                <a:solidFill>
                  <a:srgbClr val="FF0000"/>
                </a:solidFill>
              </a:rPr>
              <a:t>SVT with aberrancy</a:t>
            </a:r>
          </a:p>
          <a:p>
            <a:pPr lvl="1" rtl="0" fontAlgn="base">
              <a:spcBef>
                <a:spcPct val="0"/>
              </a:spcBef>
              <a:spcAft>
                <a:spcPct val="0"/>
              </a:spcAft>
              <a:buFontTx/>
              <a:buAutoNum type="alphaLcPeriod"/>
            </a:pPr>
            <a:r>
              <a:rPr lang="en-US" altLang="ar-EG" sz="2200" b="1" dirty="0" smtClean="0">
                <a:solidFill>
                  <a:srgbClr val="FF0000"/>
                </a:solidFill>
              </a:rPr>
              <a:t>Ashman’s phenomenon</a:t>
            </a:r>
          </a:p>
          <a:p>
            <a:pPr lvl="1" rtl="0" fontAlgn="base">
              <a:spcBef>
                <a:spcPct val="0"/>
              </a:spcBef>
              <a:spcAft>
                <a:spcPct val="0"/>
              </a:spcAft>
              <a:buFontTx/>
              <a:buAutoNum type="alphaLcPeriod"/>
            </a:pPr>
            <a:r>
              <a:rPr lang="en-US" altLang="ar-EG" sz="2200" b="1" dirty="0" smtClean="0">
                <a:solidFill>
                  <a:srgbClr val="FF0000"/>
                </a:solidFill>
              </a:rPr>
              <a:t>Pre-excited AF</a:t>
            </a:r>
          </a:p>
          <a:p>
            <a:pPr lvl="1" rtl="0" fontAlgn="base">
              <a:spcBef>
                <a:spcPct val="0"/>
              </a:spcBef>
              <a:spcAft>
                <a:spcPct val="0"/>
              </a:spcAft>
              <a:buFontTx/>
              <a:buAutoNum type="alphaLcPeriod"/>
            </a:pPr>
            <a:r>
              <a:rPr lang="en-US" altLang="ar-EG" sz="2200" b="1" dirty="0" smtClean="0">
                <a:solidFill>
                  <a:srgbClr val="FF0000"/>
                </a:solidFill>
              </a:rPr>
              <a:t>V-</a:t>
            </a:r>
            <a:r>
              <a:rPr lang="en-US" altLang="ar-EG" sz="2200" b="1" dirty="0" err="1" smtClean="0">
                <a:solidFill>
                  <a:srgbClr val="FF0000"/>
                </a:solidFill>
              </a:rPr>
              <a:t>tach</a:t>
            </a:r>
            <a:endParaRPr lang="en-US" altLang="ar-EG" sz="2200" b="1" dirty="0" smtClean="0">
              <a:solidFill>
                <a:srgbClr val="FF0000"/>
              </a:solidFill>
            </a:endParaRPr>
          </a:p>
        </p:txBody>
      </p:sp>
      <p:pic>
        <p:nvPicPr>
          <p:cNvPr id="56323" name="Picture 1029" descr="ecg1026"/>
          <p:cNvPicPr>
            <a:picLocks noChangeAspect="1" noChangeArrowheads="1"/>
          </p:cNvPicPr>
          <p:nvPr/>
        </p:nvPicPr>
        <p:blipFill>
          <a:blip r:embed="rId3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5" r="9412" b="3539"/>
          <a:stretch>
            <a:fillRect/>
          </a:stretch>
        </p:blipFill>
        <p:spPr bwMode="auto">
          <a:xfrm>
            <a:off x="0" y="2417773"/>
            <a:ext cx="12192000" cy="44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540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/>
          <p:cNvSpPr txBox="1">
            <a:spLocks noChangeArrowheads="1"/>
          </p:cNvSpPr>
          <p:nvPr/>
        </p:nvSpPr>
        <p:spPr bwMode="auto">
          <a:xfrm>
            <a:off x="180627" y="152409"/>
            <a:ext cx="11740444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600" b="1" dirty="0" smtClean="0">
                <a:solidFill>
                  <a:srgbClr val="FF0000"/>
                </a:solidFill>
              </a:rPr>
              <a:t>C. The EKG is Pre-excited AF.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altLang="ar-EG" sz="2600" b="1" dirty="0" smtClean="0">
              <a:solidFill>
                <a:srgbClr val="FF0000"/>
              </a:solidFill>
            </a:endParaRP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altLang="ar-EG" b="1" dirty="0" smtClean="0">
              <a:solidFill>
                <a:srgbClr val="FF0000"/>
              </a:solidFill>
            </a:endParaRPr>
          </a:p>
        </p:txBody>
      </p:sp>
      <p:pic>
        <p:nvPicPr>
          <p:cNvPr id="57347" name="Picture 4" descr="ecg1026"/>
          <p:cNvPicPr>
            <a:picLocks noChangeAspect="1" noChangeArrowheads="1"/>
          </p:cNvPicPr>
          <p:nvPr/>
        </p:nvPicPr>
        <p:blipFill>
          <a:blip r:embed="rId3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5" r="9412" b="3539"/>
          <a:stretch>
            <a:fillRect/>
          </a:stretch>
        </p:blipFill>
        <p:spPr bwMode="auto">
          <a:xfrm>
            <a:off x="0" y="2417773"/>
            <a:ext cx="12192000" cy="44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18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340" y="304800"/>
            <a:ext cx="11028485" cy="1447800"/>
          </a:xfrm>
        </p:spPr>
        <p:txBody>
          <a:bodyPr/>
          <a:lstStyle/>
          <a:p>
            <a:pPr eaLnBrk="1" hangingPunct="1"/>
            <a:r>
              <a:rPr lang="en-US" altLang="ar-EG" sz="3600" b="1" dirty="0" smtClean="0"/>
              <a:t>NORMAL EKG </a:t>
            </a:r>
            <a:br>
              <a:rPr lang="en-US" altLang="ar-EG" sz="3600" b="1" dirty="0" smtClean="0"/>
            </a:br>
            <a:endParaRPr lang="en-US" altLang="ar-EG" sz="3600" b="1" dirty="0" smtClean="0">
              <a:solidFill>
                <a:schemeClr val="tx1"/>
              </a:solidFill>
            </a:endParaRPr>
          </a:p>
        </p:txBody>
      </p:sp>
      <p:pic>
        <p:nvPicPr>
          <p:cNvPr id="8195" name="Picture 3" descr="art-wang10"/>
          <p:cNvPicPr>
            <a:picLocks noChangeAspect="1" noChangeArrowheads="1"/>
          </p:cNvPicPr>
          <p:nvPr/>
        </p:nvPicPr>
        <p:blipFill>
          <a:blip r:embed="rId4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1" t="44223" r="23781" b="35365"/>
          <a:stretch>
            <a:fillRect/>
          </a:stretch>
        </p:blipFill>
        <p:spPr bwMode="auto">
          <a:xfrm>
            <a:off x="7676446" y="3276600"/>
            <a:ext cx="225777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art-wang10"/>
          <p:cNvPicPr>
            <a:picLocks noChangeAspect="1" noChangeArrowheads="1"/>
          </p:cNvPicPr>
          <p:nvPr/>
        </p:nvPicPr>
        <p:blipFill>
          <a:blip r:embed="rId4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3" t="44984" b="39795"/>
          <a:stretch>
            <a:fillRect/>
          </a:stretch>
        </p:blipFill>
        <p:spPr bwMode="auto">
          <a:xfrm>
            <a:off x="7797457" y="4495800"/>
            <a:ext cx="261902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541877" y="3140676"/>
            <a:ext cx="6502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err="1" smtClean="0">
                <a:solidFill>
                  <a:srgbClr val="FF0000"/>
                </a:solidFill>
              </a:rPr>
              <a:t>rS</a:t>
            </a:r>
            <a:r>
              <a:rPr lang="en-US" altLang="ar-EG" dirty="0" smtClean="0">
                <a:solidFill>
                  <a:srgbClr val="FF0000"/>
                </a:solidFill>
              </a:rPr>
              <a:t>: small upward deflection, and large downward deflection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541877" y="4291928"/>
            <a:ext cx="6502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err="1" smtClean="0">
                <a:solidFill>
                  <a:srgbClr val="FF0000"/>
                </a:solidFill>
              </a:rPr>
              <a:t>Qr</a:t>
            </a:r>
            <a:r>
              <a:rPr lang="en-US" altLang="ar-EG" dirty="0" smtClean="0">
                <a:solidFill>
                  <a:srgbClr val="FF0000"/>
                </a:solidFill>
              </a:rPr>
              <a:t>: large downward deflection, and small upward deflection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367763" y="1905012"/>
            <a:ext cx="63010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err="1" smtClean="0">
                <a:solidFill>
                  <a:srgbClr val="FF0000"/>
                </a:solidFill>
              </a:rPr>
              <a:t>qRs</a:t>
            </a:r>
            <a:r>
              <a:rPr lang="en-US" altLang="ar-EG" dirty="0" smtClean="0">
                <a:solidFill>
                  <a:srgbClr val="FF0000"/>
                </a:solidFill>
              </a:rPr>
              <a:t>: small downward deflection, large upward deflection, and small downward deflection</a:t>
            </a:r>
          </a:p>
        </p:txBody>
      </p:sp>
      <p:sp>
        <p:nvSpPr>
          <p:cNvPr id="8200" name="Text Box 9"/>
          <p:cNvSpPr txBox="1">
            <a:spLocks noChangeArrowheads="1"/>
          </p:cNvSpPr>
          <p:nvPr/>
        </p:nvSpPr>
        <p:spPr bwMode="auto">
          <a:xfrm>
            <a:off x="659392" y="5562614"/>
            <a:ext cx="60094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err="1" smtClean="0">
                <a:solidFill>
                  <a:srgbClr val="FF0000"/>
                </a:solidFill>
              </a:rPr>
              <a:t>Rs</a:t>
            </a:r>
            <a:r>
              <a:rPr lang="en-US" altLang="ar-EG" dirty="0" smtClean="0">
                <a:solidFill>
                  <a:srgbClr val="FF0000"/>
                </a:solidFill>
              </a:rPr>
              <a:t>: large upward deflection, and small downward deflection</a:t>
            </a:r>
          </a:p>
        </p:txBody>
      </p:sp>
      <p:pic>
        <p:nvPicPr>
          <p:cNvPr id="8201" name="Picture 10" descr="rad1"/>
          <p:cNvPicPr>
            <a:picLocks noChangeAspect="1" noChangeArrowheads="1"/>
          </p:cNvPicPr>
          <p:nvPr/>
        </p:nvPicPr>
        <p:blipFill>
          <a:blip r:embed="rId5">
            <a:lum bright="-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 t="35046" r="23424" b="46147"/>
          <a:stretch>
            <a:fillRect/>
          </a:stretch>
        </p:blipFill>
        <p:spPr bwMode="auto">
          <a:xfrm>
            <a:off x="7766761" y="5486414"/>
            <a:ext cx="2257777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202" name="Object 12"/>
          <p:cNvGraphicFramePr>
            <a:graphicFrameLocks noChangeAspect="1"/>
          </p:cNvGraphicFramePr>
          <p:nvPr/>
        </p:nvGraphicFramePr>
        <p:xfrm>
          <a:off x="7766756" y="1600200"/>
          <a:ext cx="216746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Photo Editor Photo" r:id="rId6" imgW="12193702" imgH="5904762" progId="MSPhotoEd.3">
                  <p:embed/>
                </p:oleObj>
              </mc:Choice>
              <mc:Fallback>
                <p:oleObj name="Photo Editor Photo" r:id="rId6" imgW="12193702" imgH="590476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36000" contrast="-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1395" t="20927" b="54179"/>
                      <a:stretch>
                        <a:fillRect/>
                      </a:stretch>
                    </p:blipFill>
                    <p:spPr bwMode="auto">
                      <a:xfrm>
                        <a:off x="7766756" y="1600200"/>
                        <a:ext cx="216746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6480" y="35196"/>
            <a:ext cx="1775520" cy="1449601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182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823" y="533400"/>
            <a:ext cx="9211733" cy="12954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Pre-Excitation Syndromes-WPW &amp; LGL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4667" y="1676400"/>
            <a:ext cx="921173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600" b="1" smtClean="0"/>
              <a:t>Accessory pathway connects atria to the ventricles, bypassing the AV node </a:t>
            </a:r>
          </a:p>
          <a:p>
            <a:pPr eaLnBrk="1" hangingPunct="1"/>
            <a:r>
              <a:rPr lang="en-US" altLang="ar-EG" sz="2600" b="1" smtClean="0"/>
              <a:t>Wolff-Parkinson-White: short PR (&lt; 0.12 s), Delta wave (slurred upstroke QRS), slight wide QRS &gt;0.10s, and frequently a psuedoinfarction pattern in the inferior leads and RBBB pattern.</a:t>
            </a:r>
          </a:p>
          <a:p>
            <a:pPr eaLnBrk="1" hangingPunct="1"/>
            <a:r>
              <a:rPr lang="en-US" altLang="ar-EG" sz="2600" b="1" smtClean="0"/>
              <a:t>Lown-Ganong-Levine:  short PR (&lt; 0.12 s),  NO Delta wave, normal QRS &amp; episodes of tachydysrhythmias </a:t>
            </a:r>
          </a:p>
        </p:txBody>
      </p:sp>
      <p:pic>
        <p:nvPicPr>
          <p:cNvPr id="58372" name="Picture 4" descr="awolffP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4" y="5486400"/>
            <a:ext cx="550897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6" descr="lgl2"/>
          <p:cNvPicPr>
            <a:picLocks noChangeAspect="1" noChangeArrowheads="1"/>
          </p:cNvPicPr>
          <p:nvPr/>
        </p:nvPicPr>
        <p:blipFill>
          <a:blip r:embed="rId4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t="47545" r="28088" b="34041"/>
          <a:stretch>
            <a:fillRect/>
          </a:stretch>
        </p:blipFill>
        <p:spPr bwMode="auto">
          <a:xfrm>
            <a:off x="6953956" y="5486400"/>
            <a:ext cx="487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 Box 7"/>
          <p:cNvSpPr txBox="1">
            <a:spLocks noChangeArrowheads="1"/>
          </p:cNvSpPr>
          <p:nvPr/>
        </p:nvSpPr>
        <p:spPr bwMode="auto">
          <a:xfrm>
            <a:off x="8561272" y="5472113"/>
            <a:ext cx="5822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1600" smtClean="0">
                <a:solidFill>
                  <a:srgbClr val="220011"/>
                </a:solidFill>
              </a:rPr>
              <a:t>LGL</a:t>
            </a:r>
          </a:p>
        </p:txBody>
      </p:sp>
      <p:sp>
        <p:nvSpPr>
          <p:cNvPr id="58375" name="Text Box 8"/>
          <p:cNvSpPr txBox="1">
            <a:spLocks noChangeArrowheads="1"/>
          </p:cNvSpPr>
          <p:nvPr/>
        </p:nvSpPr>
        <p:spPr bwMode="auto">
          <a:xfrm>
            <a:off x="2227842" y="5486400"/>
            <a:ext cx="6864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1600" smtClean="0">
                <a:solidFill>
                  <a:srgbClr val="220011"/>
                </a:solidFill>
              </a:rPr>
              <a:t>WPW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70837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delta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29"/>
          <a:stretch>
            <a:fillRect/>
          </a:stretch>
        </p:blipFill>
        <p:spPr bwMode="auto">
          <a:xfrm>
            <a:off x="2438405" y="4876800"/>
            <a:ext cx="6683023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625607" y="979498"/>
            <a:ext cx="73362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3200" b="1" dirty="0" smtClean="0">
                <a:solidFill>
                  <a:srgbClr val="FF0000"/>
                </a:solidFill>
              </a:rPr>
              <a:t>Delta waves, short </a:t>
            </a:r>
            <a:r>
              <a:rPr lang="en-US" altLang="ar-EG" sz="3200" b="1" dirty="0" err="1" smtClean="0">
                <a:solidFill>
                  <a:srgbClr val="FF0000"/>
                </a:solidFill>
              </a:rPr>
              <a:t>pr</a:t>
            </a:r>
            <a:r>
              <a:rPr lang="en-US" altLang="ar-EG" sz="3200" b="1" dirty="0" smtClean="0">
                <a:solidFill>
                  <a:srgbClr val="FF0000"/>
                </a:solidFill>
              </a:rPr>
              <a:t> interval, wide QRS</a:t>
            </a:r>
            <a:endParaRPr lang="en-US" altLang="ar-EG" sz="3200" dirty="0" smtClean="0">
              <a:solidFill>
                <a:srgbClr val="FF0000"/>
              </a:solidFill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722490" y="1981200"/>
            <a:ext cx="1054382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dirty="0" smtClean="0">
                <a:solidFill>
                  <a:srgbClr val="FF0000"/>
                </a:solidFill>
              </a:rPr>
              <a:t>The underlying ECG in WPW is a fusion of the accessory pathway (delta wave) and normal pathway of the QRS.  During </a:t>
            </a:r>
            <a:r>
              <a:rPr lang="en-US" altLang="ar-EG" dirty="0" err="1" smtClean="0">
                <a:solidFill>
                  <a:srgbClr val="FF0000"/>
                </a:solidFill>
              </a:rPr>
              <a:t>tachy</a:t>
            </a:r>
            <a:r>
              <a:rPr lang="en-US" altLang="ar-EG" dirty="0" smtClean="0">
                <a:solidFill>
                  <a:srgbClr val="FF0000"/>
                </a:solidFill>
              </a:rPr>
              <a:t>-dysrhythmias, the electrical impulse follows only the accessory pathway in a circuitous fashion.</a:t>
            </a:r>
          </a:p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ar-EG" dirty="0" smtClean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477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3"/>
          <p:cNvSpPr txBox="1">
            <a:spLocks noChangeArrowheads="1"/>
          </p:cNvSpPr>
          <p:nvPr/>
        </p:nvSpPr>
        <p:spPr bwMode="auto">
          <a:xfrm>
            <a:off x="3249150" y="590868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grpSp>
        <p:nvGrpSpPr>
          <p:cNvPr id="61443" name="Group 4"/>
          <p:cNvGrpSpPr>
            <a:grpSpLocks/>
          </p:cNvGrpSpPr>
          <p:nvPr/>
        </p:nvGrpSpPr>
        <p:grpSpPr bwMode="auto">
          <a:xfrm>
            <a:off x="6050844" y="914400"/>
            <a:ext cx="4801541" cy="5943600"/>
            <a:chOff x="2160" y="576"/>
            <a:chExt cx="2552" cy="3744"/>
          </a:xfrm>
        </p:grpSpPr>
        <p:pic>
          <p:nvPicPr>
            <p:cNvPr id="61459" name="Picture 5" descr="heart"/>
            <p:cNvPicPr>
              <a:picLocks noChangeAspect="1" noChangeArrowheads="1"/>
            </p:cNvPicPr>
            <p:nvPr/>
          </p:nvPicPr>
          <p:blipFill>
            <a:blip r:embed="rId3">
              <a:lum bright="-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576"/>
              <a:ext cx="2552" cy="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60" name="Oval 6"/>
            <p:cNvSpPr>
              <a:spLocks noChangeArrowheads="1"/>
            </p:cNvSpPr>
            <p:nvPr/>
          </p:nvSpPr>
          <p:spPr bwMode="auto">
            <a:xfrm>
              <a:off x="2592" y="1968"/>
              <a:ext cx="288" cy="24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61461" name="Oval 7"/>
            <p:cNvSpPr>
              <a:spLocks noChangeArrowheads="1"/>
            </p:cNvSpPr>
            <p:nvPr/>
          </p:nvSpPr>
          <p:spPr bwMode="auto">
            <a:xfrm>
              <a:off x="2784" y="2928"/>
              <a:ext cx="336" cy="192"/>
            </a:xfrm>
            <a:prstGeom prst="ellipse">
              <a:avLst/>
            </a:prstGeom>
            <a:solidFill>
              <a:srgbClr val="009900"/>
            </a:solidFill>
            <a:ln w="571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mtClean="0">
                  <a:solidFill>
                    <a:srgbClr val="FFFFCC"/>
                  </a:solidFill>
                </a:rPr>
                <a:t>AV</a:t>
              </a:r>
            </a:p>
          </p:txBody>
        </p:sp>
        <p:sp>
          <p:nvSpPr>
            <p:cNvPr id="61462" name="Freeform 8"/>
            <p:cNvSpPr>
              <a:spLocks/>
            </p:cNvSpPr>
            <p:nvPr/>
          </p:nvSpPr>
          <p:spPr bwMode="auto">
            <a:xfrm>
              <a:off x="2640" y="2256"/>
              <a:ext cx="279" cy="672"/>
            </a:xfrm>
            <a:custGeom>
              <a:avLst/>
              <a:gdLst>
                <a:gd name="T0" fmla="*/ 12 w 279"/>
                <a:gd name="T1" fmla="*/ 0 h 672"/>
                <a:gd name="T2" fmla="*/ 44 w 279"/>
                <a:gd name="T3" fmla="*/ 400 h 672"/>
                <a:gd name="T4" fmla="*/ 279 w 279"/>
                <a:gd name="T5" fmla="*/ 672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9" h="672">
                  <a:moveTo>
                    <a:pt x="12" y="0"/>
                  </a:moveTo>
                  <a:cubicBezTo>
                    <a:pt x="17" y="67"/>
                    <a:pt x="0" y="288"/>
                    <a:pt x="44" y="400"/>
                  </a:cubicBezTo>
                  <a:cubicBezTo>
                    <a:pt x="88" y="512"/>
                    <a:pt x="230" y="615"/>
                    <a:pt x="279" y="672"/>
                  </a:cubicBezTo>
                </a:path>
              </a:pathLst>
            </a:custGeom>
            <a:noFill/>
            <a:ln w="57150" cap="flat" cmpd="sng">
              <a:solidFill>
                <a:srgbClr val="FAFD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1463" name="Freeform 9"/>
            <p:cNvSpPr>
              <a:spLocks/>
            </p:cNvSpPr>
            <p:nvPr/>
          </p:nvSpPr>
          <p:spPr bwMode="auto">
            <a:xfrm>
              <a:off x="3584" y="3410"/>
              <a:ext cx="283" cy="704"/>
            </a:xfrm>
            <a:custGeom>
              <a:avLst/>
              <a:gdLst>
                <a:gd name="T0" fmla="*/ 9 w 283"/>
                <a:gd name="T1" fmla="*/ 0 h 704"/>
                <a:gd name="T2" fmla="*/ 283 w 283"/>
                <a:gd name="T3" fmla="*/ 348 h 704"/>
                <a:gd name="T4" fmla="*/ 229 w 283"/>
                <a:gd name="T5" fmla="*/ 540 h 704"/>
                <a:gd name="T6" fmla="*/ 0 w 283"/>
                <a:gd name="T7" fmla="*/ 704 h 7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3" h="704">
                  <a:moveTo>
                    <a:pt x="9" y="0"/>
                  </a:moveTo>
                  <a:lnTo>
                    <a:pt x="283" y="348"/>
                  </a:lnTo>
                  <a:lnTo>
                    <a:pt x="229" y="540"/>
                  </a:lnTo>
                  <a:lnTo>
                    <a:pt x="0" y="704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1464" name="Freeform 10"/>
            <p:cNvSpPr>
              <a:spLocks/>
            </p:cNvSpPr>
            <p:nvPr/>
          </p:nvSpPr>
          <p:spPr bwMode="auto">
            <a:xfrm>
              <a:off x="3696" y="3360"/>
              <a:ext cx="759" cy="603"/>
            </a:xfrm>
            <a:custGeom>
              <a:avLst/>
              <a:gdLst>
                <a:gd name="T0" fmla="*/ 0 w 759"/>
                <a:gd name="T1" fmla="*/ 0 h 603"/>
                <a:gd name="T2" fmla="*/ 284 w 759"/>
                <a:gd name="T3" fmla="*/ 493 h 603"/>
                <a:gd name="T4" fmla="*/ 311 w 759"/>
                <a:gd name="T5" fmla="*/ 512 h 603"/>
                <a:gd name="T6" fmla="*/ 540 w 759"/>
                <a:gd name="T7" fmla="*/ 603 h 603"/>
                <a:gd name="T8" fmla="*/ 759 w 759"/>
                <a:gd name="T9" fmla="*/ 393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9" h="603">
                  <a:moveTo>
                    <a:pt x="0" y="0"/>
                  </a:moveTo>
                  <a:lnTo>
                    <a:pt x="284" y="493"/>
                  </a:lnTo>
                  <a:lnTo>
                    <a:pt x="311" y="512"/>
                  </a:lnTo>
                  <a:lnTo>
                    <a:pt x="540" y="603"/>
                  </a:lnTo>
                  <a:lnTo>
                    <a:pt x="759" y="393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1465" name="Text Box 11"/>
            <p:cNvSpPr txBox="1">
              <a:spLocks noChangeArrowheads="1"/>
            </p:cNvSpPr>
            <p:nvPr/>
          </p:nvSpPr>
          <p:spPr bwMode="auto">
            <a:xfrm>
              <a:off x="2615" y="1968"/>
              <a:ext cx="2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AFD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z="1800" b="1" smtClean="0">
                  <a:solidFill>
                    <a:srgbClr val="FFFFCC"/>
                  </a:solidFill>
                </a:rPr>
                <a:t>SA</a:t>
              </a:r>
            </a:p>
          </p:txBody>
        </p:sp>
        <p:sp>
          <p:nvSpPr>
            <p:cNvPr id="61466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3216" y="2880"/>
              <a:ext cx="288" cy="39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CC"/>
                  </a:solidFill>
                  <a:latin typeface="Arial Black"/>
                </a:rPr>
                <a:t>HIS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CC"/>
                </a:solidFill>
                <a:latin typeface="Arial Black"/>
              </a:endParaRPr>
            </a:p>
          </p:txBody>
        </p:sp>
        <p:sp>
          <p:nvSpPr>
            <p:cNvPr id="61467" name="Line 13"/>
            <p:cNvSpPr>
              <a:spLocks noChangeShapeType="1"/>
            </p:cNvSpPr>
            <p:nvPr/>
          </p:nvSpPr>
          <p:spPr bwMode="auto">
            <a:xfrm>
              <a:off x="3168" y="3120"/>
              <a:ext cx="432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1468" name="Freeform 14"/>
            <p:cNvSpPr>
              <a:spLocks/>
            </p:cNvSpPr>
            <p:nvPr/>
          </p:nvSpPr>
          <p:spPr bwMode="auto">
            <a:xfrm>
              <a:off x="3767" y="3355"/>
              <a:ext cx="475" cy="147"/>
            </a:xfrm>
            <a:custGeom>
              <a:avLst/>
              <a:gdLst>
                <a:gd name="T0" fmla="*/ 0 w 475"/>
                <a:gd name="T1" fmla="*/ 92 h 147"/>
                <a:gd name="T2" fmla="*/ 174 w 475"/>
                <a:gd name="T3" fmla="*/ 0 h 147"/>
                <a:gd name="T4" fmla="*/ 274 w 475"/>
                <a:gd name="T5" fmla="*/ 28 h 147"/>
                <a:gd name="T6" fmla="*/ 475 w 475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5" h="147">
                  <a:moveTo>
                    <a:pt x="0" y="92"/>
                  </a:moveTo>
                  <a:lnTo>
                    <a:pt x="174" y="0"/>
                  </a:lnTo>
                  <a:lnTo>
                    <a:pt x="274" y="28"/>
                  </a:lnTo>
                  <a:lnTo>
                    <a:pt x="475" y="147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1469" name="WordArt 15"/>
            <p:cNvSpPr>
              <a:spLocks noChangeArrowheads="1" noChangeShapeType="1" noTextEdit="1"/>
            </p:cNvSpPr>
            <p:nvPr/>
          </p:nvSpPr>
          <p:spPr bwMode="auto">
            <a:xfrm rot="6780993">
              <a:off x="3501" y="2979"/>
              <a:ext cx="300" cy="486"/>
            </a:xfrm>
            <a:prstGeom prst="rect">
              <a:avLst/>
            </a:prstGeom>
          </p:spPr>
          <p:txBody>
            <a:bodyPr vert="wordArtVert"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 algn="ctr" rtl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66"/>
                  </a:solidFill>
                  <a:latin typeface="Arial Black"/>
                </a:rPr>
                <a:t>BB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66"/>
                </a:solidFill>
                <a:latin typeface="Arial Black"/>
              </a:endParaRPr>
            </a:p>
          </p:txBody>
        </p:sp>
      </p:grpSp>
      <p:sp>
        <p:nvSpPr>
          <p:cNvPr id="61444" name="Rectangle 18"/>
          <p:cNvSpPr>
            <a:spLocks noGrp="1" noChangeArrowheads="1"/>
          </p:cNvSpPr>
          <p:nvPr>
            <p:ph type="title"/>
          </p:nvPr>
        </p:nvSpPr>
        <p:spPr>
          <a:xfrm>
            <a:off x="812800" y="0"/>
            <a:ext cx="10363200" cy="1143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Accessory Pathways-WPW</a:t>
            </a:r>
          </a:p>
        </p:txBody>
      </p:sp>
      <p:pic>
        <p:nvPicPr>
          <p:cNvPr id="231443" name="Picture 19" descr="venttack"/>
          <p:cNvPicPr>
            <a:picLocks noChangeAspect="1" noChangeArrowheads="1"/>
          </p:cNvPicPr>
          <p:nvPr/>
        </p:nvPicPr>
        <p:blipFill>
          <a:blip r:embed="rId4">
            <a:lum bright="-4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2" r="37393" b="64912"/>
          <a:stretch>
            <a:fillRect/>
          </a:stretch>
        </p:blipFill>
        <p:spPr bwMode="auto">
          <a:xfrm>
            <a:off x="722489" y="4038610"/>
            <a:ext cx="2167467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1444" name="Group 20"/>
          <p:cNvGrpSpPr>
            <a:grpSpLocks/>
          </p:cNvGrpSpPr>
          <p:nvPr/>
        </p:nvGrpSpPr>
        <p:grpSpPr bwMode="auto">
          <a:xfrm rot="-8244551" flipH="1" flipV="1">
            <a:off x="7224890" y="3733804"/>
            <a:ext cx="1388533" cy="917575"/>
            <a:chOff x="2640" y="2112"/>
            <a:chExt cx="1680" cy="1152"/>
          </a:xfrm>
        </p:grpSpPr>
        <p:sp>
          <p:nvSpPr>
            <p:cNvPr id="61455" name="Oval 21"/>
            <p:cNvSpPr>
              <a:spLocks noChangeArrowheads="1"/>
            </p:cNvSpPr>
            <p:nvPr/>
          </p:nvSpPr>
          <p:spPr bwMode="auto">
            <a:xfrm rot="1668006">
              <a:off x="2640" y="2304"/>
              <a:ext cx="1680" cy="81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61456" name="Line 22"/>
            <p:cNvSpPr>
              <a:spLocks noChangeShapeType="1"/>
            </p:cNvSpPr>
            <p:nvPr/>
          </p:nvSpPr>
          <p:spPr bwMode="auto">
            <a:xfrm rot="1820595" flipH="1" flipV="1">
              <a:off x="2688" y="2400"/>
              <a:ext cx="96" cy="9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1457" name="Line 23"/>
            <p:cNvSpPr>
              <a:spLocks noChangeShapeType="1"/>
            </p:cNvSpPr>
            <p:nvPr/>
          </p:nvSpPr>
          <p:spPr bwMode="auto">
            <a:xfrm rot="-190545" flipH="1" flipV="1">
              <a:off x="3744" y="3216"/>
              <a:ext cx="240" cy="4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1458" name="Line 24"/>
            <p:cNvSpPr>
              <a:spLocks noChangeShapeType="1"/>
            </p:cNvSpPr>
            <p:nvPr/>
          </p:nvSpPr>
          <p:spPr bwMode="auto">
            <a:xfrm rot="8262231" flipH="1" flipV="1">
              <a:off x="3120" y="2112"/>
              <a:ext cx="96" cy="9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</p:grpSp>
      <p:pic>
        <p:nvPicPr>
          <p:cNvPr id="231449" name="Picture 25" descr="0000074F"/>
          <p:cNvPicPr>
            <a:picLocks noChangeAspect="1" noChangeArrowheads="1"/>
          </p:cNvPicPr>
          <p:nvPr/>
        </p:nvPicPr>
        <p:blipFill>
          <a:blip r:embed="rId5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5" t="28220" r="30371" b="40739"/>
          <a:stretch>
            <a:fillRect/>
          </a:stretch>
        </p:blipFill>
        <p:spPr bwMode="auto">
          <a:xfrm>
            <a:off x="903111" y="1447800"/>
            <a:ext cx="1219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50" name="Text Box 26"/>
          <p:cNvSpPr txBox="1">
            <a:spLocks noChangeArrowheads="1"/>
          </p:cNvSpPr>
          <p:nvPr/>
        </p:nvSpPr>
        <p:spPr bwMode="auto">
          <a:xfrm>
            <a:off x="2348090" y="1828805"/>
            <a:ext cx="27093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2000" smtClean="0">
                <a:solidFill>
                  <a:srgbClr val="FFFFCC"/>
                </a:solidFill>
              </a:rPr>
              <a:t>If narrow QRS d/t forward conduction, treat as SVT (Adenosine)</a:t>
            </a:r>
          </a:p>
        </p:txBody>
      </p:sp>
      <p:sp>
        <p:nvSpPr>
          <p:cNvPr id="231451" name="Text Box 27"/>
          <p:cNvSpPr txBox="1">
            <a:spLocks noChangeArrowheads="1"/>
          </p:cNvSpPr>
          <p:nvPr/>
        </p:nvSpPr>
        <p:spPr bwMode="auto">
          <a:xfrm>
            <a:off x="958561" y="6248401"/>
            <a:ext cx="44874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1800" b="1" smtClean="0">
                <a:solidFill>
                  <a:srgbClr val="FFFFCC"/>
                </a:solidFill>
              </a:rPr>
              <a:t>Wide QRS b/c retrograde conduction –10%</a:t>
            </a:r>
          </a:p>
        </p:txBody>
      </p:sp>
      <p:grpSp>
        <p:nvGrpSpPr>
          <p:cNvPr id="231452" name="Group 28"/>
          <p:cNvGrpSpPr>
            <a:grpSpLocks/>
          </p:cNvGrpSpPr>
          <p:nvPr/>
        </p:nvGrpSpPr>
        <p:grpSpPr bwMode="auto">
          <a:xfrm rot="-8952612">
            <a:off x="5960534" y="4267210"/>
            <a:ext cx="1672637" cy="917575"/>
            <a:chOff x="2640" y="2112"/>
            <a:chExt cx="1680" cy="1152"/>
          </a:xfrm>
        </p:grpSpPr>
        <p:sp>
          <p:nvSpPr>
            <p:cNvPr id="61451" name="Oval 29"/>
            <p:cNvSpPr>
              <a:spLocks noChangeArrowheads="1"/>
            </p:cNvSpPr>
            <p:nvPr/>
          </p:nvSpPr>
          <p:spPr bwMode="auto">
            <a:xfrm rot="1668006">
              <a:off x="2640" y="2304"/>
              <a:ext cx="1680" cy="816"/>
            </a:xfrm>
            <a:prstGeom prst="ellipse">
              <a:avLst/>
            </a:prstGeom>
            <a:noFill/>
            <a:ln w="57150">
              <a:solidFill>
                <a:srgbClr val="FAFD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61452" name="Line 30"/>
            <p:cNvSpPr>
              <a:spLocks noChangeShapeType="1"/>
            </p:cNvSpPr>
            <p:nvPr/>
          </p:nvSpPr>
          <p:spPr bwMode="auto">
            <a:xfrm rot="1820595" flipH="1" flipV="1">
              <a:off x="2688" y="2400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1453" name="Line 31"/>
            <p:cNvSpPr>
              <a:spLocks noChangeShapeType="1"/>
            </p:cNvSpPr>
            <p:nvPr/>
          </p:nvSpPr>
          <p:spPr bwMode="auto">
            <a:xfrm rot="-190545" flipH="1" flipV="1">
              <a:off x="3744" y="3216"/>
              <a:ext cx="240" cy="48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1454" name="Line 32"/>
            <p:cNvSpPr>
              <a:spLocks noChangeShapeType="1"/>
            </p:cNvSpPr>
            <p:nvPr/>
          </p:nvSpPr>
          <p:spPr bwMode="auto">
            <a:xfrm rot="8262231" flipH="1" flipV="1">
              <a:off x="3120" y="2112"/>
              <a:ext cx="96" cy="96"/>
            </a:xfrm>
            <a:prstGeom prst="line">
              <a:avLst/>
            </a:prstGeom>
            <a:noFill/>
            <a:ln w="76200">
              <a:solidFill>
                <a:srgbClr val="FAFD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758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1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1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50" grpId="0" autoUpdateAnimBg="0"/>
      <p:bldP spid="231451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026"/>
          <p:cNvSpPr txBox="1">
            <a:spLocks noChangeArrowheads="1"/>
          </p:cNvSpPr>
          <p:nvPr/>
        </p:nvSpPr>
        <p:spPr bwMode="auto">
          <a:xfrm>
            <a:off x="3249150" y="590868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grpSp>
        <p:nvGrpSpPr>
          <p:cNvPr id="62467" name="Group 1027"/>
          <p:cNvGrpSpPr>
            <a:grpSpLocks/>
          </p:cNvGrpSpPr>
          <p:nvPr/>
        </p:nvGrpSpPr>
        <p:grpSpPr bwMode="auto">
          <a:xfrm>
            <a:off x="6050844" y="914400"/>
            <a:ext cx="4801541" cy="5943600"/>
            <a:chOff x="2160" y="576"/>
            <a:chExt cx="2552" cy="3744"/>
          </a:xfrm>
        </p:grpSpPr>
        <p:pic>
          <p:nvPicPr>
            <p:cNvPr id="62478" name="Picture 1028" descr="heart"/>
            <p:cNvPicPr>
              <a:picLocks noChangeAspect="1" noChangeArrowheads="1"/>
            </p:cNvPicPr>
            <p:nvPr/>
          </p:nvPicPr>
          <p:blipFill>
            <a:blip r:embed="rId3">
              <a:lum bright="-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576"/>
              <a:ext cx="2552" cy="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9" name="Oval 1029"/>
            <p:cNvSpPr>
              <a:spLocks noChangeArrowheads="1"/>
            </p:cNvSpPr>
            <p:nvPr/>
          </p:nvSpPr>
          <p:spPr bwMode="auto">
            <a:xfrm>
              <a:off x="2592" y="1968"/>
              <a:ext cx="288" cy="24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62480" name="Oval 1030"/>
            <p:cNvSpPr>
              <a:spLocks noChangeArrowheads="1"/>
            </p:cNvSpPr>
            <p:nvPr/>
          </p:nvSpPr>
          <p:spPr bwMode="auto">
            <a:xfrm>
              <a:off x="2784" y="2928"/>
              <a:ext cx="336" cy="192"/>
            </a:xfrm>
            <a:prstGeom prst="ellipse">
              <a:avLst/>
            </a:prstGeom>
            <a:solidFill>
              <a:srgbClr val="009900"/>
            </a:solidFill>
            <a:ln w="571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mtClean="0">
                  <a:solidFill>
                    <a:srgbClr val="FFFFCC"/>
                  </a:solidFill>
                </a:rPr>
                <a:t>AV</a:t>
              </a:r>
            </a:p>
          </p:txBody>
        </p:sp>
        <p:sp>
          <p:nvSpPr>
            <p:cNvPr id="62481" name="Freeform 1031"/>
            <p:cNvSpPr>
              <a:spLocks/>
            </p:cNvSpPr>
            <p:nvPr/>
          </p:nvSpPr>
          <p:spPr bwMode="auto">
            <a:xfrm>
              <a:off x="2640" y="2256"/>
              <a:ext cx="279" cy="672"/>
            </a:xfrm>
            <a:custGeom>
              <a:avLst/>
              <a:gdLst>
                <a:gd name="T0" fmla="*/ 12 w 279"/>
                <a:gd name="T1" fmla="*/ 0 h 672"/>
                <a:gd name="T2" fmla="*/ 44 w 279"/>
                <a:gd name="T3" fmla="*/ 400 h 672"/>
                <a:gd name="T4" fmla="*/ 279 w 279"/>
                <a:gd name="T5" fmla="*/ 672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9" h="672">
                  <a:moveTo>
                    <a:pt x="12" y="0"/>
                  </a:moveTo>
                  <a:cubicBezTo>
                    <a:pt x="17" y="67"/>
                    <a:pt x="0" y="288"/>
                    <a:pt x="44" y="400"/>
                  </a:cubicBezTo>
                  <a:cubicBezTo>
                    <a:pt x="88" y="512"/>
                    <a:pt x="230" y="615"/>
                    <a:pt x="279" y="672"/>
                  </a:cubicBezTo>
                </a:path>
              </a:pathLst>
            </a:custGeom>
            <a:noFill/>
            <a:ln w="57150" cap="flat" cmpd="sng">
              <a:solidFill>
                <a:srgbClr val="FAFD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2482" name="Freeform 1032"/>
            <p:cNvSpPr>
              <a:spLocks/>
            </p:cNvSpPr>
            <p:nvPr/>
          </p:nvSpPr>
          <p:spPr bwMode="auto">
            <a:xfrm>
              <a:off x="3584" y="3410"/>
              <a:ext cx="283" cy="704"/>
            </a:xfrm>
            <a:custGeom>
              <a:avLst/>
              <a:gdLst>
                <a:gd name="T0" fmla="*/ 9 w 283"/>
                <a:gd name="T1" fmla="*/ 0 h 704"/>
                <a:gd name="T2" fmla="*/ 283 w 283"/>
                <a:gd name="T3" fmla="*/ 348 h 704"/>
                <a:gd name="T4" fmla="*/ 229 w 283"/>
                <a:gd name="T5" fmla="*/ 540 h 704"/>
                <a:gd name="T6" fmla="*/ 0 w 283"/>
                <a:gd name="T7" fmla="*/ 704 h 7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3" h="704">
                  <a:moveTo>
                    <a:pt x="9" y="0"/>
                  </a:moveTo>
                  <a:lnTo>
                    <a:pt x="283" y="348"/>
                  </a:lnTo>
                  <a:lnTo>
                    <a:pt x="229" y="540"/>
                  </a:lnTo>
                  <a:lnTo>
                    <a:pt x="0" y="704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2483" name="Freeform 1033"/>
            <p:cNvSpPr>
              <a:spLocks/>
            </p:cNvSpPr>
            <p:nvPr/>
          </p:nvSpPr>
          <p:spPr bwMode="auto">
            <a:xfrm>
              <a:off x="3696" y="3360"/>
              <a:ext cx="759" cy="603"/>
            </a:xfrm>
            <a:custGeom>
              <a:avLst/>
              <a:gdLst>
                <a:gd name="T0" fmla="*/ 0 w 759"/>
                <a:gd name="T1" fmla="*/ 0 h 603"/>
                <a:gd name="T2" fmla="*/ 284 w 759"/>
                <a:gd name="T3" fmla="*/ 493 h 603"/>
                <a:gd name="T4" fmla="*/ 311 w 759"/>
                <a:gd name="T5" fmla="*/ 512 h 603"/>
                <a:gd name="T6" fmla="*/ 540 w 759"/>
                <a:gd name="T7" fmla="*/ 603 h 603"/>
                <a:gd name="T8" fmla="*/ 759 w 759"/>
                <a:gd name="T9" fmla="*/ 393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9" h="603">
                  <a:moveTo>
                    <a:pt x="0" y="0"/>
                  </a:moveTo>
                  <a:lnTo>
                    <a:pt x="284" y="493"/>
                  </a:lnTo>
                  <a:lnTo>
                    <a:pt x="311" y="512"/>
                  </a:lnTo>
                  <a:lnTo>
                    <a:pt x="540" y="603"/>
                  </a:lnTo>
                  <a:lnTo>
                    <a:pt x="759" y="393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2484" name="Text Box 1034"/>
            <p:cNvSpPr txBox="1">
              <a:spLocks noChangeArrowheads="1"/>
            </p:cNvSpPr>
            <p:nvPr/>
          </p:nvSpPr>
          <p:spPr bwMode="auto">
            <a:xfrm>
              <a:off x="2615" y="1968"/>
              <a:ext cx="2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AFD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ar-EG" sz="1800" b="1" smtClean="0">
                  <a:solidFill>
                    <a:srgbClr val="FFFFCC"/>
                  </a:solidFill>
                </a:rPr>
                <a:t>SA</a:t>
              </a:r>
            </a:p>
          </p:txBody>
        </p:sp>
        <p:sp>
          <p:nvSpPr>
            <p:cNvPr id="62485" name="WordArt 1035"/>
            <p:cNvSpPr>
              <a:spLocks noChangeArrowheads="1" noChangeShapeType="1" noTextEdit="1"/>
            </p:cNvSpPr>
            <p:nvPr/>
          </p:nvSpPr>
          <p:spPr bwMode="auto">
            <a:xfrm>
              <a:off x="3216" y="2880"/>
              <a:ext cx="288" cy="390"/>
            </a:xfrm>
            <a:prstGeom prst="rect">
              <a:avLst/>
            </a:prstGeom>
          </p:spPr>
          <p:txBody>
            <a:bodyPr wrap="none" fromWordArt="1">
              <a:prstTxWarp prst="textSlantDown">
                <a:avLst>
                  <a:gd name="adj" fmla="val 44444"/>
                </a:avLst>
              </a:prstTxWarp>
            </a:bodyPr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CC"/>
                  </a:solidFill>
                  <a:latin typeface="Arial Black"/>
                </a:rPr>
                <a:t>HIS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CC"/>
                </a:solidFill>
                <a:latin typeface="Arial Black"/>
              </a:endParaRPr>
            </a:p>
          </p:txBody>
        </p:sp>
        <p:sp>
          <p:nvSpPr>
            <p:cNvPr id="62486" name="Line 1036"/>
            <p:cNvSpPr>
              <a:spLocks noChangeShapeType="1"/>
            </p:cNvSpPr>
            <p:nvPr/>
          </p:nvSpPr>
          <p:spPr bwMode="auto">
            <a:xfrm>
              <a:off x="3168" y="3120"/>
              <a:ext cx="432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2487" name="Freeform 1037"/>
            <p:cNvSpPr>
              <a:spLocks/>
            </p:cNvSpPr>
            <p:nvPr/>
          </p:nvSpPr>
          <p:spPr bwMode="auto">
            <a:xfrm>
              <a:off x="3767" y="3355"/>
              <a:ext cx="475" cy="147"/>
            </a:xfrm>
            <a:custGeom>
              <a:avLst/>
              <a:gdLst>
                <a:gd name="T0" fmla="*/ 0 w 475"/>
                <a:gd name="T1" fmla="*/ 92 h 147"/>
                <a:gd name="T2" fmla="*/ 174 w 475"/>
                <a:gd name="T3" fmla="*/ 0 h 147"/>
                <a:gd name="T4" fmla="*/ 274 w 475"/>
                <a:gd name="T5" fmla="*/ 28 h 147"/>
                <a:gd name="T6" fmla="*/ 475 w 475"/>
                <a:gd name="T7" fmla="*/ 147 h 14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5" h="147">
                  <a:moveTo>
                    <a:pt x="0" y="92"/>
                  </a:moveTo>
                  <a:lnTo>
                    <a:pt x="174" y="0"/>
                  </a:lnTo>
                  <a:lnTo>
                    <a:pt x="274" y="28"/>
                  </a:lnTo>
                  <a:lnTo>
                    <a:pt x="475" y="147"/>
                  </a:lnTo>
                </a:path>
              </a:pathLst>
            </a:custGeom>
            <a:noFill/>
            <a:ln w="57150" cap="flat" cmpd="sng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2488" name="WordArt 1038"/>
            <p:cNvSpPr>
              <a:spLocks noChangeArrowheads="1" noChangeShapeType="1" noTextEdit="1"/>
            </p:cNvSpPr>
            <p:nvPr/>
          </p:nvSpPr>
          <p:spPr bwMode="auto">
            <a:xfrm rot="6780993">
              <a:off x="3501" y="2979"/>
              <a:ext cx="300" cy="486"/>
            </a:xfrm>
            <a:prstGeom prst="rect">
              <a:avLst/>
            </a:prstGeom>
          </p:spPr>
          <p:txBody>
            <a:bodyPr vert="wordArtVert"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 algn="ctr" rtl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0" normalizeH="1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66"/>
                  </a:solidFill>
                  <a:latin typeface="Arial Black"/>
                </a:rPr>
                <a:t>BB</a:t>
              </a:r>
              <a:endParaRPr lang="ar-EG" sz="2400" kern="10" normalizeH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66"/>
                </a:solidFill>
                <a:latin typeface="Arial Black"/>
              </a:endParaRPr>
            </a:p>
          </p:txBody>
        </p:sp>
      </p:grpSp>
      <p:sp>
        <p:nvSpPr>
          <p:cNvPr id="62468" name="Rectangle 1039"/>
          <p:cNvSpPr>
            <a:spLocks noGrp="1" noChangeArrowheads="1"/>
          </p:cNvSpPr>
          <p:nvPr>
            <p:ph type="title"/>
          </p:nvPr>
        </p:nvSpPr>
        <p:spPr>
          <a:xfrm>
            <a:off x="812800" y="0"/>
            <a:ext cx="10363200" cy="1143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Accessory Pathways-WPW</a:t>
            </a:r>
          </a:p>
        </p:txBody>
      </p:sp>
      <p:pic>
        <p:nvPicPr>
          <p:cNvPr id="62469" name="Picture 1040" descr="venttack"/>
          <p:cNvPicPr>
            <a:picLocks noChangeAspect="1" noChangeArrowheads="1"/>
          </p:cNvPicPr>
          <p:nvPr/>
        </p:nvPicPr>
        <p:blipFill>
          <a:blip r:embed="rId4">
            <a:lum bright="-4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2" r="37393" b="64912"/>
          <a:stretch>
            <a:fillRect/>
          </a:stretch>
        </p:blipFill>
        <p:spPr bwMode="auto">
          <a:xfrm>
            <a:off x="541867" y="838202"/>
            <a:ext cx="2167467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37" name="Group 1041"/>
          <p:cNvGrpSpPr>
            <a:grpSpLocks/>
          </p:cNvGrpSpPr>
          <p:nvPr/>
        </p:nvGrpSpPr>
        <p:grpSpPr bwMode="auto">
          <a:xfrm rot="-9175942" flipH="1" flipV="1">
            <a:off x="7044273" y="3657605"/>
            <a:ext cx="1365956" cy="868363"/>
            <a:chOff x="2640" y="2112"/>
            <a:chExt cx="1680" cy="1152"/>
          </a:xfrm>
        </p:grpSpPr>
        <p:sp>
          <p:nvSpPr>
            <p:cNvPr id="62474" name="Oval 1042"/>
            <p:cNvSpPr>
              <a:spLocks noChangeArrowheads="1"/>
            </p:cNvSpPr>
            <p:nvPr/>
          </p:nvSpPr>
          <p:spPr bwMode="auto">
            <a:xfrm rot="1668006">
              <a:off x="2640" y="2304"/>
              <a:ext cx="1680" cy="81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  <p:sp>
          <p:nvSpPr>
            <p:cNvPr id="62475" name="Line 1043"/>
            <p:cNvSpPr>
              <a:spLocks noChangeShapeType="1"/>
            </p:cNvSpPr>
            <p:nvPr/>
          </p:nvSpPr>
          <p:spPr bwMode="auto">
            <a:xfrm rot="1820595" flipH="1" flipV="1">
              <a:off x="2688" y="2400"/>
              <a:ext cx="96" cy="9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2476" name="Line 1044"/>
            <p:cNvSpPr>
              <a:spLocks noChangeShapeType="1"/>
            </p:cNvSpPr>
            <p:nvPr/>
          </p:nvSpPr>
          <p:spPr bwMode="auto">
            <a:xfrm rot="-190545" flipH="1" flipV="1">
              <a:off x="3744" y="3216"/>
              <a:ext cx="240" cy="4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  <p:sp>
          <p:nvSpPr>
            <p:cNvPr id="62477" name="Line 1045"/>
            <p:cNvSpPr>
              <a:spLocks noChangeShapeType="1"/>
            </p:cNvSpPr>
            <p:nvPr/>
          </p:nvSpPr>
          <p:spPr bwMode="auto">
            <a:xfrm rot="8262231" flipH="1" flipV="1">
              <a:off x="3120" y="2112"/>
              <a:ext cx="96" cy="9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ar-EG" sz="2400" smtClean="0">
                <a:solidFill>
                  <a:srgbClr val="FFFFCC"/>
                </a:solidFill>
              </a:endParaRPr>
            </a:p>
          </p:txBody>
        </p:sp>
      </p:grpSp>
      <p:sp>
        <p:nvSpPr>
          <p:cNvPr id="62471" name="Text Box 1048"/>
          <p:cNvSpPr txBox="1">
            <a:spLocks noChangeArrowheads="1"/>
          </p:cNvSpPr>
          <p:nvPr/>
        </p:nvSpPr>
        <p:spPr bwMode="auto">
          <a:xfrm>
            <a:off x="3103067" y="1371609"/>
            <a:ext cx="2388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1800" b="1" dirty="0" smtClean="0">
                <a:solidFill>
                  <a:srgbClr val="FF0000"/>
                </a:solidFill>
              </a:rPr>
              <a:t>Wide QRS if </a:t>
            </a:r>
          </a:p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1800" b="1" dirty="0" smtClean="0">
                <a:solidFill>
                  <a:srgbClr val="FF0000"/>
                </a:solidFill>
              </a:rPr>
              <a:t>retrograde conduction</a:t>
            </a:r>
          </a:p>
        </p:txBody>
      </p:sp>
      <p:sp>
        <p:nvSpPr>
          <p:cNvPr id="62472" name="Text Box 1049"/>
          <p:cNvSpPr txBox="1">
            <a:spLocks noChangeArrowheads="1"/>
          </p:cNvSpPr>
          <p:nvPr/>
        </p:nvSpPr>
        <p:spPr bwMode="auto">
          <a:xfrm>
            <a:off x="541871" y="5257800"/>
            <a:ext cx="505742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ar-EG" sz="1800" dirty="0" err="1" smtClean="0">
                <a:solidFill>
                  <a:srgbClr val="FF0000"/>
                </a:solidFill>
              </a:rPr>
              <a:t>Amiodarone</a:t>
            </a:r>
            <a:r>
              <a:rPr lang="en-US" altLang="ar-EG" sz="1800" dirty="0" smtClean="0">
                <a:solidFill>
                  <a:srgbClr val="FF0000"/>
                </a:solidFill>
              </a:rPr>
              <a:t> and procainamide affect the forward and retrograde pathways as well as the ventricles and are safe in wide-complex </a:t>
            </a:r>
            <a:r>
              <a:rPr lang="en-US" altLang="ar-EG" sz="1800" dirty="0" err="1" smtClean="0">
                <a:solidFill>
                  <a:srgbClr val="FF0000"/>
                </a:solidFill>
              </a:rPr>
              <a:t>tachydysrhythmias</a:t>
            </a:r>
            <a:r>
              <a:rPr lang="en-US" altLang="ar-EG" sz="1800" dirty="0" smtClean="0">
                <a:solidFill>
                  <a:srgbClr val="FF0000"/>
                </a:solidFill>
              </a:rPr>
              <a:t>. </a:t>
            </a:r>
          </a:p>
          <a:p>
            <a:pPr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ar-EG" sz="1800" dirty="0" smtClean="0">
              <a:solidFill>
                <a:srgbClr val="FF0000"/>
              </a:solidFill>
            </a:endParaRPr>
          </a:p>
          <a:p>
            <a:pPr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ar-EG" sz="1400" dirty="0" smtClean="0">
                <a:solidFill>
                  <a:srgbClr val="FF0000"/>
                </a:solidFill>
              </a:rPr>
              <a:t>(Caveat: Procainamide and </a:t>
            </a:r>
            <a:r>
              <a:rPr lang="en-US" altLang="ar-EG" sz="1400" dirty="0" err="1" smtClean="0">
                <a:solidFill>
                  <a:srgbClr val="FF0000"/>
                </a:solidFill>
              </a:rPr>
              <a:t>Amiodarone</a:t>
            </a:r>
            <a:r>
              <a:rPr lang="en-US" altLang="ar-EG" sz="1400" dirty="0" smtClean="0">
                <a:solidFill>
                  <a:srgbClr val="FF0000"/>
                </a:solidFill>
              </a:rPr>
              <a:t> not to be used in </a:t>
            </a:r>
            <a:r>
              <a:rPr lang="en-US" altLang="ar-EG" sz="1400" dirty="0" err="1" smtClean="0">
                <a:solidFill>
                  <a:srgbClr val="FF0000"/>
                </a:solidFill>
              </a:rPr>
              <a:t>Toursades</a:t>
            </a:r>
            <a:r>
              <a:rPr lang="en-US" altLang="ar-EG" sz="14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2473" name="Text Box 1050"/>
          <p:cNvSpPr txBox="1">
            <a:spLocks noChangeArrowheads="1"/>
          </p:cNvSpPr>
          <p:nvPr/>
        </p:nvSpPr>
        <p:spPr bwMode="auto">
          <a:xfrm>
            <a:off x="0" y="2971805"/>
            <a:ext cx="596053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1600" dirty="0" smtClean="0">
                <a:solidFill>
                  <a:srgbClr val="FF0000"/>
                </a:solidFill>
              </a:rPr>
              <a:t>Adenosine, </a:t>
            </a:r>
            <a:r>
              <a:rPr lang="en-US" altLang="ar-EG" sz="1600" dirty="0" err="1" smtClean="0">
                <a:solidFill>
                  <a:srgbClr val="FF0000"/>
                </a:solidFill>
              </a:rPr>
              <a:t>Ca</a:t>
            </a:r>
            <a:r>
              <a:rPr lang="en-US" altLang="ar-EG" sz="1600" dirty="0" smtClean="0">
                <a:solidFill>
                  <a:srgbClr val="FF0000"/>
                </a:solidFill>
              </a:rPr>
              <a:t> channel blockers, B blockers and digitalis block the forward conduction, not the retrograde conduction. In a wide complex WPW (retrograde impulses) most AV nodal blockers  stop only anterograde conduction and can allow the rate of retrograde conduction to speed up and deteriorate into </a:t>
            </a:r>
            <a:r>
              <a:rPr lang="en-US" altLang="ar-EG" sz="1600" dirty="0" err="1" smtClean="0">
                <a:solidFill>
                  <a:srgbClr val="FF0000"/>
                </a:solidFill>
              </a:rPr>
              <a:t>Vfib</a:t>
            </a:r>
            <a:r>
              <a:rPr lang="en-US" altLang="ar-EG" sz="1600" dirty="0" smtClean="0">
                <a:solidFill>
                  <a:srgbClr val="FF0000"/>
                </a:solidFill>
              </a:rPr>
              <a:t>!  This is seen in wide complex WPW with </a:t>
            </a:r>
            <a:r>
              <a:rPr lang="en-US" altLang="ar-EG" sz="1600" dirty="0" err="1" smtClean="0">
                <a:solidFill>
                  <a:srgbClr val="FF0000"/>
                </a:solidFill>
              </a:rPr>
              <a:t>Afib</a:t>
            </a:r>
            <a:r>
              <a:rPr lang="en-US" altLang="ar-EG" sz="1600" dirty="0" smtClean="0">
                <a:solidFill>
                  <a:srgbClr val="FF0000"/>
                </a:solidFill>
              </a:rPr>
              <a:t> or Aflutter.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555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993426" y="457200"/>
            <a:ext cx="10656711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0000"/>
          </a:bodyPr>
          <a:lstStyle/>
          <a:p>
            <a:pPr eaLnBrk="1" hangingPunct="1"/>
            <a:r>
              <a:rPr lang="en-US" altLang="ar-EG" b="1" smtClean="0"/>
              <a:t>Evaluation of Re-entry Tachycardias - QRS Width 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244" y="2209800"/>
            <a:ext cx="839893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000" b="1" dirty="0" smtClean="0"/>
              <a:t>Wide or Narrow </a:t>
            </a:r>
          </a:p>
          <a:p>
            <a:pPr lvl="1" eaLnBrk="1" hangingPunct="1"/>
            <a:r>
              <a:rPr lang="en-US" altLang="ar-EG" sz="1800" b="1" dirty="0" smtClean="0"/>
              <a:t>If the QRS is narrow, it  MUST have atrial origin and conduct through the AV node in a forward manner.</a:t>
            </a:r>
          </a:p>
          <a:p>
            <a:pPr lvl="1" eaLnBrk="1" hangingPunct="1"/>
            <a:endParaRPr lang="en-US" altLang="ar-EG" sz="1800" b="1" dirty="0" smtClean="0"/>
          </a:p>
          <a:p>
            <a:pPr lvl="1" eaLnBrk="1" hangingPunct="1"/>
            <a:endParaRPr lang="en-US" altLang="ar-EG" sz="1800" b="1" dirty="0" smtClean="0"/>
          </a:p>
          <a:p>
            <a:pPr lvl="1" eaLnBrk="1" hangingPunct="1"/>
            <a:r>
              <a:rPr lang="en-US" altLang="ar-EG" sz="1800" b="1" dirty="0" smtClean="0"/>
              <a:t>If the QRS is wide,  more than 0.12 seconds, consider :</a:t>
            </a:r>
          </a:p>
          <a:p>
            <a:pPr lvl="2" eaLnBrk="1" hangingPunct="1"/>
            <a:r>
              <a:rPr lang="en-US" altLang="ar-EG" sz="1800" b="1" dirty="0" smtClean="0"/>
              <a:t>Bypass tract (WPW) with retrograde conduction</a:t>
            </a:r>
          </a:p>
          <a:p>
            <a:pPr lvl="2" eaLnBrk="1" hangingPunct="1"/>
            <a:r>
              <a:rPr lang="en-US" altLang="ar-EG" sz="1800" b="1" dirty="0" smtClean="0"/>
              <a:t>SVT with aberrancy (rate-related bundle branch block)</a:t>
            </a:r>
          </a:p>
          <a:p>
            <a:pPr lvl="2" eaLnBrk="1" hangingPunct="1"/>
            <a:r>
              <a:rPr lang="en-US" altLang="ar-EG" sz="1800" b="1" dirty="0" err="1" smtClean="0"/>
              <a:t>Junctional</a:t>
            </a:r>
            <a:r>
              <a:rPr lang="en-US" altLang="ar-EG" sz="1800" b="1" dirty="0" smtClean="0"/>
              <a:t> origin</a:t>
            </a:r>
          </a:p>
          <a:p>
            <a:pPr lvl="2" eaLnBrk="1" hangingPunct="1"/>
            <a:r>
              <a:rPr lang="en-US" altLang="ar-EG" b="1" dirty="0" smtClean="0"/>
              <a:t>Ventricular origin</a:t>
            </a:r>
          </a:p>
        </p:txBody>
      </p:sp>
      <p:pic>
        <p:nvPicPr>
          <p:cNvPr id="63492" name="Picture 6" descr="vtack"/>
          <p:cNvPicPr>
            <a:picLocks noChangeAspect="1" noChangeArrowheads="1"/>
          </p:cNvPicPr>
          <p:nvPr/>
        </p:nvPicPr>
        <p:blipFill>
          <a:blip r:embed="rId4">
            <a:lum bright="-30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r="92499" b="74120"/>
          <a:stretch>
            <a:fillRect/>
          </a:stretch>
        </p:blipFill>
        <p:spPr bwMode="auto">
          <a:xfrm>
            <a:off x="9482667" y="4419600"/>
            <a:ext cx="903111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493" name="Object 7"/>
          <p:cNvGraphicFramePr>
            <a:graphicFrameLocks noChangeAspect="1"/>
          </p:cNvGraphicFramePr>
          <p:nvPr/>
        </p:nvGraphicFramePr>
        <p:xfrm>
          <a:off x="9482667" y="2133600"/>
          <a:ext cx="842904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Bitmap Image" r:id="rId5" imgW="9821646" imgH="1448002" progId="Paint.Picture">
                  <p:embed/>
                </p:oleObj>
              </mc:Choice>
              <mc:Fallback>
                <p:oleObj name="Bitmap Image" r:id="rId5" imgW="9821646" imgH="144800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254" r="72882"/>
                      <a:stretch>
                        <a:fillRect/>
                      </a:stretch>
                    </p:blipFill>
                    <p:spPr bwMode="auto">
                      <a:xfrm>
                        <a:off x="9482667" y="2133600"/>
                        <a:ext cx="842904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41211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0134" y="38100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0000"/>
          </a:bodyPr>
          <a:lstStyle/>
          <a:p>
            <a:pPr eaLnBrk="1" hangingPunct="1"/>
            <a:r>
              <a:rPr lang="en-US" altLang="ar-EG" b="1" smtClean="0"/>
              <a:t>Re-entry Tachycardias - Treatment Modalities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9823" y="1676400"/>
            <a:ext cx="921173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SzPct val="90000"/>
            </a:pPr>
            <a:r>
              <a:rPr lang="en-US" altLang="ar-EG" sz="2800" b="1" smtClean="0"/>
              <a:t>Based on hemodynamic stability &amp; QRS width </a:t>
            </a:r>
          </a:p>
          <a:p>
            <a:pPr lvl="1" eaLnBrk="1" hangingPunct="1"/>
            <a:r>
              <a:rPr lang="en-US" altLang="ar-EG" b="1" smtClean="0"/>
              <a:t>Unstable : synchronized cardioversion</a:t>
            </a:r>
          </a:p>
          <a:p>
            <a:pPr lvl="1" eaLnBrk="1" hangingPunct="1"/>
            <a:r>
              <a:rPr lang="en-US" altLang="ar-EG" b="1" smtClean="0"/>
              <a:t>Stable :</a:t>
            </a:r>
            <a:endParaRPr lang="en-US" altLang="ar-EG" sz="3200" b="1" smtClean="0"/>
          </a:p>
          <a:p>
            <a:pPr lvl="2" eaLnBrk="1" hangingPunct="1"/>
            <a:r>
              <a:rPr lang="en-US" altLang="ar-EG" b="1" smtClean="0"/>
              <a:t>Narrow complex – vagal maneuvers, adenosine, calcium channel blockers or beta blockers </a:t>
            </a:r>
          </a:p>
          <a:p>
            <a:pPr lvl="2" eaLnBrk="1" hangingPunct="1"/>
            <a:r>
              <a:rPr lang="en-US" altLang="ar-EG" b="1" smtClean="0"/>
              <a:t>Wide complex – Amiodarone, Lidocaine or Procainamide to treat both anterograde and retrograde impulses and ventricular dysrhythmias</a:t>
            </a: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2348089" y="5867406"/>
            <a:ext cx="86698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2000" dirty="0" smtClean="0">
                <a:solidFill>
                  <a:srgbClr val="C00000"/>
                </a:solidFill>
              </a:rPr>
              <a:t>Beware:  it is very difficulty to tell the difference between the wide-complex </a:t>
            </a:r>
            <a:r>
              <a:rPr lang="en-US" altLang="ar-EG" sz="2000" dirty="0" err="1" smtClean="0">
                <a:solidFill>
                  <a:srgbClr val="C00000"/>
                </a:solidFill>
              </a:rPr>
              <a:t>tachy</a:t>
            </a:r>
            <a:r>
              <a:rPr lang="en-US" altLang="ar-EG" sz="2000" dirty="0" smtClean="0">
                <a:solidFill>
                  <a:srgbClr val="C00000"/>
                </a:solidFill>
              </a:rPr>
              <a:t>-dysrhythmias. It is safer to treat as presumed V-</a:t>
            </a:r>
            <a:r>
              <a:rPr lang="en-US" altLang="ar-EG" sz="2000" dirty="0" err="1" smtClean="0">
                <a:solidFill>
                  <a:srgbClr val="C00000"/>
                </a:solidFill>
              </a:rPr>
              <a:t>tach</a:t>
            </a:r>
            <a:r>
              <a:rPr lang="en-US" altLang="ar-EG" sz="2000" dirty="0" smtClean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45959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4044" y="533400"/>
            <a:ext cx="10363200" cy="1143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PEARLS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4046" y="1752600"/>
            <a:ext cx="10114844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Wide complex QRS tachydysrhythmias of unknown etiology – use amiodorone, procainamide, lidocaine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Differential diagnosis for rapid, irregularly irregular rhythm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ar-EG" sz="1800" b="1" smtClean="0"/>
              <a:t>MFAT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ar-EG" sz="1800" b="1" smtClean="0"/>
              <a:t>Atrial Fib </a:t>
            </a:r>
          </a:p>
          <a:p>
            <a:pPr lvl="3" eaLnBrk="1" hangingPunct="1">
              <a:buFont typeface="Wingdings" pitchFamily="2" charset="2"/>
              <a:buChar char="§"/>
            </a:pPr>
            <a:r>
              <a:rPr lang="en-US" altLang="ar-EG" sz="1800" b="1" smtClean="0"/>
              <a:t>Atrial flutter with variable conduction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SVT at 150 or 300, consider Atrial flutter</a:t>
            </a:r>
          </a:p>
          <a:p>
            <a:pPr eaLnBrk="1" hangingPunct="1">
              <a:buFont typeface="Wingdings" pitchFamily="2" charset="2"/>
              <a:buNone/>
            </a:pPr>
            <a:endParaRPr lang="en-US" altLang="ar-EG" b="1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28255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823" y="45720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0000"/>
          </a:bodyPr>
          <a:lstStyle/>
          <a:p>
            <a:pPr eaLnBrk="1" hangingPunct="1">
              <a:buClr>
                <a:schemeClr val="tx1"/>
              </a:buClr>
              <a:buSzPct val="65000"/>
              <a:buFont typeface="Monotype Sorts" pitchFamily="2" charset="2"/>
              <a:buChar char="u"/>
            </a:pPr>
            <a:r>
              <a:rPr lang="en-US" altLang="ar-EG" sz="4000" b="1" smtClean="0"/>
              <a:t> </a:t>
            </a:r>
            <a:r>
              <a:rPr lang="en-US" altLang="ar-EG" b="1" smtClean="0"/>
              <a:t>DYSRHYTHMIAS OF VENTRICULAR ORIGIN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9823" y="2057400"/>
            <a:ext cx="921173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Idioventricular rhythms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Ventricular Tachycardia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Ventricular Fibrillation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Torsades de pointes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77646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09511" y="53340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0000"/>
          </a:bodyPr>
          <a:lstStyle/>
          <a:p>
            <a:pPr eaLnBrk="1" hangingPunct="1"/>
            <a:r>
              <a:rPr lang="en-US" altLang="ar-EG" b="1" smtClean="0"/>
              <a:t>VENTRICULAR DYSRHYTHMIAS - </a:t>
            </a:r>
            <a:r>
              <a:rPr lang="en-US" altLang="ar-EG" sz="4000" b="1" smtClean="0"/>
              <a:t>Etiology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9823" y="1981200"/>
            <a:ext cx="921173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ar-EG" b="1" smtClean="0"/>
              <a:t>V Tach, V Fib &amp; Idioventricular rhythms –</a:t>
            </a:r>
            <a:r>
              <a:rPr lang="en-US" altLang="ar-EG" sz="2800" b="1" smtClean="0"/>
              <a:t> typically caused by an ischemic focus which allows a rapid reentry dysrhythmia</a:t>
            </a:r>
            <a:endParaRPr lang="en-US" altLang="ar-EG" b="1" smtClean="0"/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b="1" smtClean="0"/>
              <a:t>Torsades de pointes - </a:t>
            </a:r>
            <a:r>
              <a:rPr lang="en-US" altLang="ar-EG" sz="2800" b="1" smtClean="0"/>
              <a:t>caused by a prolonged QT interval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Brugada syndrome – sodium ion channel-apathy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45643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35290" y="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IDIOVENTRICULAR RHYTHMS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12192000" cy="3657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600" b="1" smtClean="0"/>
              <a:t>Mechanism : re-entry with unidirectional block due to myocardial ischemia</a:t>
            </a:r>
          </a:p>
          <a:p>
            <a:pPr eaLnBrk="1" hangingPunct="1"/>
            <a:r>
              <a:rPr lang="en-US" altLang="ar-EG" sz="2600" b="1" smtClean="0"/>
              <a:t>QRS width &gt; 0.12 sec and rate 40 - 140 </a:t>
            </a:r>
          </a:p>
          <a:p>
            <a:pPr eaLnBrk="1" hangingPunct="1"/>
            <a:r>
              <a:rPr lang="en-US" altLang="ar-EG" sz="2600" b="1" smtClean="0"/>
              <a:t>T waves typically have opposite polarity to QRS</a:t>
            </a:r>
          </a:p>
          <a:p>
            <a:pPr eaLnBrk="1" hangingPunct="1"/>
            <a:r>
              <a:rPr lang="en-US" altLang="ar-EG" sz="2600" b="1" smtClean="0"/>
              <a:t>Treatment :  </a:t>
            </a:r>
            <a:endParaRPr lang="en-US" altLang="ar-EG" sz="2800" b="1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400" b="1" smtClean="0"/>
              <a:t>Controversial, tends to be self-limited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400" b="1" smtClean="0"/>
              <a:t>Supportive care &amp; close observation</a:t>
            </a:r>
          </a:p>
        </p:txBody>
      </p:sp>
      <p:grpSp>
        <p:nvGrpSpPr>
          <p:cNvPr id="68612" name="Group 6"/>
          <p:cNvGrpSpPr>
            <a:grpSpLocks/>
          </p:cNvGrpSpPr>
          <p:nvPr/>
        </p:nvGrpSpPr>
        <p:grpSpPr bwMode="auto">
          <a:xfrm>
            <a:off x="903111" y="5105400"/>
            <a:ext cx="10295467" cy="1752600"/>
            <a:chOff x="480" y="3216"/>
            <a:chExt cx="5472" cy="1104"/>
          </a:xfrm>
        </p:grpSpPr>
        <p:pic>
          <p:nvPicPr>
            <p:cNvPr id="68613" name="Picture 4" descr="0000058D"/>
            <p:cNvPicPr>
              <a:picLocks noChangeAspect="1" noChangeArrowheads="1"/>
            </p:cNvPicPr>
            <p:nvPr/>
          </p:nvPicPr>
          <p:blipFill>
            <a:blip r:embed="rId3">
              <a:lum bright="-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216"/>
              <a:ext cx="5472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14" name="Oval 5"/>
            <p:cNvSpPr>
              <a:spLocks noChangeArrowheads="1"/>
            </p:cNvSpPr>
            <p:nvPr/>
          </p:nvSpPr>
          <p:spPr bwMode="auto">
            <a:xfrm>
              <a:off x="3168" y="3264"/>
              <a:ext cx="192" cy="144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ar-EG" altLang="ar-EG" smtClean="0">
                <a:solidFill>
                  <a:srgbClr val="FFFFCC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91614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415" y="332656"/>
            <a:ext cx="10396765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ar-EG" sz="2400" b="1" dirty="0" smtClean="0">
                <a:solidFill>
                  <a:schemeClr val="tx1"/>
                </a:solidFill>
              </a:rPr>
              <a:t>AXIS:  NORMAL EKG - positive polarity(tall R) in inferior and lateral leads with increasing positive polarity (r-wave progression) across the precordium V1-6</a:t>
            </a:r>
          </a:p>
        </p:txBody>
      </p:sp>
      <p:pic>
        <p:nvPicPr>
          <p:cNvPr id="9219" name="Picture 3" descr="0000080C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36"/>
          <a:stretch>
            <a:fillRect/>
          </a:stretch>
        </p:blipFill>
        <p:spPr bwMode="auto">
          <a:xfrm>
            <a:off x="0" y="1676400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905279" y="6186489"/>
            <a:ext cx="6805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AVF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993425" y="1905004"/>
            <a:ext cx="361244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969157" y="3581400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II</a:t>
            </a: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830094" y="6096001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III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3866081" y="3810000"/>
            <a:ext cx="6949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AVL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7134580" y="19812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V1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7224892" y="3581400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V2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7224892" y="54102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V3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10476092" y="19050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V4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0476092" y="35052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V5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10476092" y="51816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V6</a:t>
            </a:r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3883378" y="1981204"/>
            <a:ext cx="108373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1800" b="1" smtClean="0">
                <a:solidFill>
                  <a:srgbClr val="FF0000"/>
                </a:solidFill>
              </a:rPr>
              <a:t>AVR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870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64356" y="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VENTRICULAR TACHYCARDIA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1557" y="1066800"/>
            <a:ext cx="11288889" cy="32766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2600" b="1" smtClean="0"/>
              <a:t>Mechanism : re-entry with unidirectional block due to myocardial ischemia (Monomorphic)</a:t>
            </a:r>
          </a:p>
          <a:p>
            <a:pPr eaLnBrk="1" hangingPunct="1"/>
            <a:r>
              <a:rPr lang="en-US" altLang="ar-EG" sz="2600" b="1" smtClean="0"/>
              <a:t>QRS width &gt; 0.12 sec and rate &gt; 140 bpm</a:t>
            </a:r>
          </a:p>
          <a:p>
            <a:pPr eaLnBrk="1" hangingPunct="1"/>
            <a:r>
              <a:rPr lang="en-US" altLang="ar-EG" sz="2600" b="1" smtClean="0"/>
              <a:t>T waves have opposite polarity to QRS</a:t>
            </a:r>
          </a:p>
          <a:p>
            <a:pPr eaLnBrk="1" hangingPunct="1"/>
            <a:r>
              <a:rPr lang="en-US" altLang="ar-EG" sz="2600" b="1" smtClean="0"/>
              <a:t>Treatment : </a:t>
            </a:r>
            <a:endParaRPr lang="en-US" altLang="ar-EG" sz="2400" b="1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400" b="1" smtClean="0"/>
              <a:t>Stable : Amiodarone, Procainamide, Sotolol, Lidocaine, Mag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400" b="1" smtClean="0"/>
              <a:t>Unstable : Unsynchronized defibrillation plus meds</a:t>
            </a:r>
          </a:p>
        </p:txBody>
      </p:sp>
      <p:pic>
        <p:nvPicPr>
          <p:cNvPr id="69636" name="Picture 4" descr="vtach"/>
          <p:cNvPicPr>
            <a:picLocks noChangeAspect="1" noChangeArrowheads="1"/>
          </p:cNvPicPr>
          <p:nvPr/>
        </p:nvPicPr>
        <p:blipFill>
          <a:blip r:embed="rId3">
            <a:lum bright="-30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40"/>
          <a:stretch>
            <a:fillRect/>
          </a:stretch>
        </p:blipFill>
        <p:spPr bwMode="auto">
          <a:xfrm>
            <a:off x="2348090" y="4740285"/>
            <a:ext cx="8037689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00022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4978" y="0"/>
            <a:ext cx="9211733" cy="12192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sz="4000" b="1" smtClean="0"/>
              <a:t>VENTRICULAR FIBRILLATION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4667" y="1143000"/>
            <a:ext cx="9211733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Chaotic ventricular depolarization with loss of organized QRS complexes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Life-threatening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400" b="1" smtClean="0"/>
              <a:t>Immediate loss of consciousness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400" b="1" smtClean="0"/>
              <a:t>Loss of blood pressure &amp; death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Treatment : immediate unsynchronized defibrillation at 200, 300, then 360 joules (if Biphasic use ½ dose or 150j)</a:t>
            </a:r>
          </a:p>
        </p:txBody>
      </p:sp>
      <p:pic>
        <p:nvPicPr>
          <p:cNvPr id="70660" name="Picture 4" descr="vfibcoarse"/>
          <p:cNvPicPr>
            <a:picLocks noChangeAspect="1" noChangeArrowheads="1"/>
          </p:cNvPicPr>
          <p:nvPr/>
        </p:nvPicPr>
        <p:blipFill>
          <a:blip r:embed="rId3">
            <a:lum bright="-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5400"/>
            <a:ext cx="1219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03912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PPT Slide"/>
          <p:cNvPicPr>
            <a:picLocks noChangeAspect="1" noChangeArrowheads="1"/>
          </p:cNvPicPr>
          <p:nvPr/>
        </p:nvPicPr>
        <p:blipFill>
          <a:blip r:embed="rId3">
            <a:lum bright="-24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7576" r="40834" b="7576"/>
          <a:stretch>
            <a:fillRect/>
          </a:stretch>
        </p:blipFill>
        <p:spPr bwMode="auto">
          <a:xfrm>
            <a:off x="1715911" y="1828800"/>
            <a:ext cx="5870223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1706504" y="193684"/>
            <a:ext cx="8961496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800" dirty="0" err="1" smtClean="0">
                <a:solidFill>
                  <a:srgbClr val="C00000"/>
                </a:solidFill>
              </a:rPr>
              <a:t>Brugada</a:t>
            </a:r>
            <a:r>
              <a:rPr lang="en-US" altLang="ar-EG" sz="2800" dirty="0" smtClean="0">
                <a:solidFill>
                  <a:srgbClr val="C00000"/>
                </a:solidFill>
              </a:rPr>
              <a:t> Syndrome:</a:t>
            </a:r>
            <a:r>
              <a:rPr lang="en-US" altLang="ar-EG" dirty="0" smtClean="0">
                <a:solidFill>
                  <a:srgbClr val="C00000"/>
                </a:solidFill>
              </a:rPr>
              <a:t>  ST elevation V1-3 with RBBB-like pattern which predisposes to ventricular dysrhythmias.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dirty="0" smtClean="0">
                <a:solidFill>
                  <a:srgbClr val="C00000"/>
                </a:solidFill>
              </a:rPr>
              <a:t> 30% mortality within 3 years.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1600" i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Brugada</a:t>
            </a:r>
            <a:r>
              <a:rPr lang="en-US" altLang="ar-EG" sz="1600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P &amp; </a:t>
            </a:r>
            <a:r>
              <a:rPr lang="en-US" altLang="ar-EG" sz="1600" i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Brugada</a:t>
            </a:r>
            <a:r>
              <a:rPr lang="en-US" altLang="ar-EG" sz="1600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 J. J Am </a:t>
            </a:r>
            <a:r>
              <a:rPr lang="en-US" altLang="ar-EG" sz="1600" i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Coll</a:t>
            </a:r>
            <a:r>
              <a:rPr lang="en-US" altLang="ar-EG" sz="1600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ar-EG" sz="1600" i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Cardiol</a:t>
            </a:r>
            <a:r>
              <a:rPr lang="en-US" altLang="ar-EG" sz="1600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1992;20:1391-6</a:t>
            </a:r>
            <a:r>
              <a:rPr lang="en-US" altLang="ar-EG" sz="16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71684" name="Picture 7" descr="figure2_chap8"/>
          <p:cNvPicPr>
            <a:picLocks noChangeAspect="1" noChangeArrowheads="1"/>
          </p:cNvPicPr>
          <p:nvPr/>
        </p:nvPicPr>
        <p:blipFill>
          <a:blip r:embed="rId4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t="51881" r="48093" b="1888"/>
          <a:stretch>
            <a:fillRect/>
          </a:stretch>
        </p:blipFill>
        <p:spPr bwMode="auto">
          <a:xfrm>
            <a:off x="8037696" y="2133600"/>
            <a:ext cx="347509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536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051"/>
          <p:cNvSpPr>
            <a:spLocks noChangeArrowheads="1"/>
          </p:cNvSpPr>
          <p:nvPr/>
        </p:nvSpPr>
        <p:spPr bwMode="auto">
          <a:xfrm>
            <a:off x="54564" y="2914659"/>
            <a:ext cx="1219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72707" name="Picture 2054" descr="PPT Slide"/>
          <p:cNvPicPr>
            <a:picLocks noChangeAspect="1" noChangeArrowheads="1"/>
          </p:cNvPicPr>
          <p:nvPr/>
        </p:nvPicPr>
        <p:blipFill>
          <a:blip r:embed="rId3">
            <a:lum bright="-24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2" t="31818" r="2499" b="28789"/>
          <a:stretch>
            <a:fillRect/>
          </a:stretch>
        </p:blipFill>
        <p:spPr bwMode="auto">
          <a:xfrm>
            <a:off x="6412094" y="3276610"/>
            <a:ext cx="5508977" cy="274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 Box 2055"/>
          <p:cNvSpPr txBox="1">
            <a:spLocks noChangeArrowheads="1"/>
          </p:cNvSpPr>
          <p:nvPr/>
        </p:nvSpPr>
        <p:spPr bwMode="auto">
          <a:xfrm>
            <a:off x="1535295" y="762009"/>
            <a:ext cx="755046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2800" dirty="0" err="1" smtClean="0">
                <a:solidFill>
                  <a:srgbClr val="C00000"/>
                </a:solidFill>
              </a:rPr>
              <a:t>Brugada</a:t>
            </a:r>
            <a:r>
              <a:rPr lang="en-US" altLang="ar-EG" sz="2800" dirty="0" smtClean="0">
                <a:solidFill>
                  <a:srgbClr val="C00000"/>
                </a:solidFill>
              </a:rPr>
              <a:t> Syndrome:  Look for ST elevation V1-3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800" dirty="0" smtClean="0">
                <a:solidFill>
                  <a:srgbClr val="C00000"/>
                </a:solidFill>
              </a:rPr>
              <a:t>  part of the syncope or palpitation work-up </a:t>
            </a:r>
          </a:p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ar-EG" sz="2800" dirty="0" smtClean="0">
                <a:solidFill>
                  <a:srgbClr val="C00000"/>
                </a:solidFill>
              </a:rPr>
              <a:t>  immediate cardiology referral for ICD placement</a:t>
            </a:r>
          </a:p>
        </p:txBody>
      </p:sp>
      <p:pic>
        <p:nvPicPr>
          <p:cNvPr id="72709" name="Picture 2061" descr="brugad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49" y="3200410"/>
            <a:ext cx="4686771" cy="29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3121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CARDIOVERSION PEARLS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0941" y="1981200"/>
            <a:ext cx="11638844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Atrial flutter is the most electro-responsive dysrhythmia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ar-EG" sz="2400" b="1" smtClean="0"/>
              <a:t>10-50 joules ~ treatment of choice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SVT and STABLE ventricular tachycardia often respond to 50 joules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Atrial and Ventricular FIBRILLATION require 100 joules or more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ar-EG" sz="2800" b="1" smtClean="0"/>
              <a:t>Biphasic defibrillators use half the joules or 150j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33859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4978" y="0"/>
            <a:ext cx="9211733" cy="9144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ar-EG" b="1" smtClean="0"/>
              <a:t>TORSADES DE POINTES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12192000" cy="34290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800" b="1" smtClean="0"/>
              <a:t>V-tach  due to prolonged QT interval</a:t>
            </a:r>
            <a:r>
              <a:rPr lang="en-US" altLang="ar-EG" sz="2400" b="1" smtClean="0"/>
              <a:t>, </a:t>
            </a:r>
            <a:r>
              <a:rPr lang="en-US" altLang="ar-EG" sz="2800" b="1" smtClean="0"/>
              <a:t> in which the QRS axis alternates between positive and negative (Polymorphic)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800" b="1" smtClean="0"/>
              <a:t>Often self-limited, but may deteriorate into ventricular fibrillation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800" b="1" smtClean="0"/>
              <a:t>Treatment of Choice : </a:t>
            </a:r>
            <a:r>
              <a:rPr lang="en-US" altLang="ar-EG" sz="3600" b="1" smtClean="0">
                <a:solidFill>
                  <a:schemeClr val="tx2"/>
                </a:solidFill>
              </a:rPr>
              <a:t>Magnesium</a:t>
            </a:r>
            <a:r>
              <a:rPr lang="en-US" altLang="ar-EG" sz="3600" b="1" smtClean="0"/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400" b="1" smtClean="0"/>
              <a:t>Overdrive pacing &amp; Isoproterenol can be used to speed the heart and decrease QT interval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400" b="1" smtClean="0"/>
              <a:t>Avoid procainamide and amiodarone, as can worsen QT prolongation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altLang="ar-EG" sz="2400" b="1" smtClean="0"/>
              <a:t>If refractory, defibrillate</a:t>
            </a:r>
          </a:p>
        </p:txBody>
      </p:sp>
      <p:pic>
        <p:nvPicPr>
          <p:cNvPr id="74756" name="Picture 4" descr="toursades"/>
          <p:cNvPicPr>
            <a:picLocks noChangeAspect="1" noChangeArrowheads="1"/>
          </p:cNvPicPr>
          <p:nvPr/>
        </p:nvPicPr>
        <p:blipFill>
          <a:blip r:embed="rId3">
            <a:lum bright="-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9703" r="27229" b="40593"/>
          <a:stretch>
            <a:fillRect/>
          </a:stretch>
        </p:blipFill>
        <p:spPr bwMode="auto">
          <a:xfrm>
            <a:off x="451561" y="4419600"/>
            <a:ext cx="11469511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68487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48587" name="AutoShap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635371"/>
            <a:ext cx="9144000" cy="1589097"/>
          </a:xfrm>
          <a:prstGeom prst="roundRect">
            <a:avLst>
              <a:gd name="adj" fmla="val 9389"/>
            </a:avLst>
          </a:prstGeom>
          <a:gradFill rotWithShape="1">
            <a:gsLst>
              <a:gs pos="100000">
                <a:srgbClr val="FFFFFF"/>
              </a:gs>
              <a:gs pos="100000">
                <a:srgbClr val="00005E"/>
              </a:gs>
            </a:gsLst>
            <a:lin ang="5400000" scaled="1"/>
          </a:gradFill>
          <a:ln w="114300" cmpd="thickThin" algn="ctr">
            <a:solidFill>
              <a:srgbClr val="D4A94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lvl1pPr marL="712788" indent="-623888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ar-SA" sz="500" b="1" kern="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88900" indent="0" algn="ctr" eaLnBrk="0" fontAlgn="base" hangingPunct="0">
              <a:spcAft>
                <a:spcPct val="0"/>
              </a:spcAft>
              <a:buNone/>
            </a:pPr>
            <a:r>
              <a:rPr lang="en-GB" sz="2800" b="1" kern="0" dirty="0" smtClean="0">
                <a:ln w="0"/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pPr marL="88900" indent="0" algn="ctr" eaLnBrk="0" fontAlgn="base" hangingPunct="0">
              <a:spcAft>
                <a:spcPct val="0"/>
              </a:spcAft>
              <a:buNone/>
            </a:pPr>
            <a:r>
              <a:rPr lang="en-GB" sz="2800" b="1" kern="0" dirty="0" smtClean="0">
                <a:ln w="0"/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Armed </a:t>
            </a:r>
            <a:r>
              <a:rPr lang="en-GB" sz="2800" b="1" kern="0" dirty="0">
                <a:ln w="0"/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Forces College of Medicine</a:t>
            </a:r>
          </a:p>
          <a:p>
            <a:pPr marL="88900" indent="0" algn="ctr" eaLnBrk="0" fontAlgn="base" hangingPunct="0">
              <a:spcAft>
                <a:spcPct val="0"/>
              </a:spcAft>
              <a:buNone/>
            </a:pPr>
            <a:r>
              <a:rPr lang="en-GB" sz="2400" b="1" kern="0" dirty="0">
                <a:ln w="0"/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AFCM</a:t>
            </a:r>
            <a:endParaRPr lang="en-US" sz="2400" b="1" kern="0" dirty="0">
              <a:ln w="0"/>
              <a:solidFill>
                <a:srgbClr val="66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2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1" y="1121824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73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4074" y="76203"/>
            <a:ext cx="11014195" cy="914400"/>
          </a:xfrm>
        </p:spPr>
        <p:txBody>
          <a:bodyPr/>
          <a:lstStyle/>
          <a:p>
            <a:pPr eaLnBrk="1" hangingPunct="1"/>
            <a:r>
              <a:rPr lang="en-US" altLang="ar-EG" sz="2800" b="1" dirty="0" smtClean="0">
                <a:solidFill>
                  <a:schemeClr val="tx1"/>
                </a:solidFill>
              </a:rPr>
              <a:t>In a “normal” patient the only leads that should have negative polarity are AVR and V1-2</a:t>
            </a:r>
          </a:p>
        </p:txBody>
      </p:sp>
      <p:pic>
        <p:nvPicPr>
          <p:cNvPr id="10243" name="Picture 3" descr="0000080C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36"/>
          <a:stretch>
            <a:fillRect/>
          </a:stretch>
        </p:blipFill>
        <p:spPr bwMode="auto">
          <a:xfrm>
            <a:off x="0" y="1676400"/>
            <a:ext cx="1219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905279" y="6186489"/>
            <a:ext cx="6805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AVF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993425" y="1905004"/>
            <a:ext cx="361244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969157" y="3581400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II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830094" y="6096001"/>
            <a:ext cx="48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III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866081" y="3810000"/>
            <a:ext cx="6949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AVL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7134580" y="19812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V1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7224892" y="3581400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V2</a:t>
            </a: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7224892" y="54102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V3</a:t>
            </a: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10476092" y="19050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V4</a:t>
            </a:r>
          </a:p>
        </p:txBody>
      </p: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10476092" y="35052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V5</a:t>
            </a:r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10476092" y="5181601"/>
            <a:ext cx="632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2000" b="1" smtClean="0">
                <a:solidFill>
                  <a:srgbClr val="FF0000"/>
                </a:solidFill>
              </a:rPr>
              <a:t>V6</a:t>
            </a: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3883378" y="1981204"/>
            <a:ext cx="108373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1800" b="1" smtClean="0">
                <a:solidFill>
                  <a:srgbClr val="FF0000"/>
                </a:solidFill>
              </a:rPr>
              <a:t>AVR</a:t>
            </a:r>
          </a:p>
        </p:txBody>
      </p:sp>
      <p:sp>
        <p:nvSpPr>
          <p:cNvPr id="330768" name="Oval 16"/>
          <p:cNvSpPr>
            <a:spLocks noChangeArrowheads="1"/>
          </p:cNvSpPr>
          <p:nvPr/>
        </p:nvSpPr>
        <p:spPr bwMode="auto">
          <a:xfrm>
            <a:off x="0" y="1752600"/>
            <a:ext cx="2438400" cy="1219200"/>
          </a:xfrm>
          <a:prstGeom prst="ellipse">
            <a:avLst/>
          </a:prstGeom>
          <a:noFill/>
          <a:ln w="57150">
            <a:solidFill>
              <a:srgbClr val="FAFD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330769" name="Oval 17"/>
          <p:cNvSpPr>
            <a:spLocks noChangeArrowheads="1"/>
          </p:cNvSpPr>
          <p:nvPr/>
        </p:nvSpPr>
        <p:spPr bwMode="auto">
          <a:xfrm>
            <a:off x="3070577" y="5257800"/>
            <a:ext cx="2980267" cy="1371600"/>
          </a:xfrm>
          <a:prstGeom prst="ellipse">
            <a:avLst/>
          </a:prstGeom>
          <a:noFill/>
          <a:ln w="57150">
            <a:solidFill>
              <a:srgbClr val="FAFD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330770" name="Text Box 18"/>
          <p:cNvSpPr txBox="1">
            <a:spLocks noChangeArrowheads="1"/>
          </p:cNvSpPr>
          <p:nvPr/>
        </p:nvSpPr>
        <p:spPr bwMode="auto">
          <a:xfrm>
            <a:off x="1354667" y="990603"/>
            <a:ext cx="87677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AFD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ar-EG" sz="2800" b="1" dirty="0" smtClean="0">
                <a:solidFill>
                  <a:srgbClr val="FF0000"/>
                </a:solidFill>
              </a:rPr>
              <a:t>  ---To determine axis: L</a:t>
            </a:r>
            <a:r>
              <a:rPr lang="en-US" altLang="ar-EG" sz="2800" b="1" dirty="0" smtClean="0">
                <a:solidFill>
                  <a:srgbClr val="FF0000"/>
                </a:solidFill>
                <a:sym typeface="Map Symbols" pitchFamily="2" charset="2"/>
              </a:rPr>
              <a:t>oo</a:t>
            </a:r>
            <a:r>
              <a:rPr lang="en-US" altLang="ar-EG" sz="2800" b="1" dirty="0" smtClean="0">
                <a:solidFill>
                  <a:srgbClr val="FF0000"/>
                </a:solidFill>
              </a:rPr>
              <a:t>k at leads I and AVF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4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0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0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0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0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0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0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68" grpId="0" animBg="1"/>
      <p:bldP spid="330769" grpId="0" animBg="1"/>
      <p:bldP spid="33077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cg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0"/>
          <a:stretch>
            <a:fillRect/>
          </a:stretch>
        </p:blipFill>
        <p:spPr bwMode="auto">
          <a:xfrm>
            <a:off x="4064000" y="4022729"/>
            <a:ext cx="81280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167467" y="482603"/>
            <a:ext cx="72298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ar-EG" sz="3600" b="1" dirty="0" smtClean="0">
                <a:solidFill>
                  <a:srgbClr val="FF0000"/>
                </a:solidFill>
              </a:rPr>
              <a:t>LAD - negative polarity (</a:t>
            </a:r>
            <a:r>
              <a:rPr lang="en-US" altLang="ar-EG" sz="3600" b="1" dirty="0" err="1" smtClean="0">
                <a:solidFill>
                  <a:srgbClr val="FF0000"/>
                </a:solidFill>
              </a:rPr>
              <a:t>rS</a:t>
            </a:r>
            <a:r>
              <a:rPr lang="en-US" altLang="ar-EG" sz="3600" b="1" dirty="0" smtClean="0">
                <a:solidFill>
                  <a:srgbClr val="FF0000"/>
                </a:solidFill>
              </a:rPr>
              <a:t>) in AVF</a:t>
            </a:r>
          </a:p>
        </p:txBody>
      </p:sp>
      <p:sp>
        <p:nvSpPr>
          <p:cNvPr id="11268" name="AutoShape 4" descr="f005007a"/>
          <p:cNvSpPr>
            <a:spLocks noChangeAspect="1" noChangeArrowheads="1"/>
          </p:cNvSpPr>
          <p:nvPr/>
        </p:nvSpPr>
        <p:spPr bwMode="auto">
          <a:xfrm>
            <a:off x="5921025" y="3281363"/>
            <a:ext cx="353719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11269" name="AutoShape 5" descr="f005007a"/>
          <p:cNvSpPr>
            <a:spLocks noChangeAspect="1" noChangeArrowheads="1"/>
          </p:cNvSpPr>
          <p:nvPr/>
        </p:nvSpPr>
        <p:spPr bwMode="auto">
          <a:xfrm>
            <a:off x="5921025" y="3281363"/>
            <a:ext cx="353719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11270" name="AutoShape 6" descr="f005007a"/>
          <p:cNvSpPr>
            <a:spLocks noChangeAspect="1" noChangeArrowheads="1"/>
          </p:cNvSpPr>
          <p:nvPr/>
        </p:nvSpPr>
        <p:spPr bwMode="auto">
          <a:xfrm>
            <a:off x="5921025" y="3281363"/>
            <a:ext cx="353719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11271" name="Picture 7" descr="lad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58879"/>
            <a:ext cx="9302044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3431823" y="3429000"/>
            <a:ext cx="541867" cy="6858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7405511" y="6172200"/>
            <a:ext cx="451556" cy="4572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0654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ad"/>
          <p:cNvPicPr>
            <a:picLocks noChangeAspect="1" noChangeArrowheads="1"/>
          </p:cNvPicPr>
          <p:nvPr/>
        </p:nvPicPr>
        <p:blipFill>
          <a:blip r:embed="rId3">
            <a:lum bright="-24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" r="4567" b="46944"/>
          <a:stretch>
            <a:fillRect/>
          </a:stretch>
        </p:blipFill>
        <p:spPr bwMode="auto">
          <a:xfrm>
            <a:off x="3702758" y="4038600"/>
            <a:ext cx="848924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354669" y="152400"/>
            <a:ext cx="9798756" cy="1219200"/>
          </a:xfrm>
        </p:spPr>
        <p:txBody>
          <a:bodyPr/>
          <a:lstStyle/>
          <a:p>
            <a:pPr eaLnBrk="1" hangingPunct="1"/>
            <a:r>
              <a:rPr lang="en-US" altLang="ar-EG" smtClean="0">
                <a:solidFill>
                  <a:schemeClr val="tx1"/>
                </a:solidFill>
              </a:rPr>
              <a:t>RAD: negative polarity(rS) in lead I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5238045" y="4343400"/>
            <a:ext cx="451556" cy="533400"/>
          </a:xfrm>
          <a:prstGeom prst="ellips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12293" name="Picture 5" descr="art-ecg-mc0321"/>
          <p:cNvPicPr>
            <a:picLocks noChangeAspect="1" noChangeArrowheads="1"/>
          </p:cNvPicPr>
          <p:nvPr/>
        </p:nvPicPr>
        <p:blipFill>
          <a:blip r:embed="rId4">
            <a:lum bright="-24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3" r="5833" b="21777"/>
          <a:stretch>
            <a:fillRect/>
          </a:stretch>
        </p:blipFill>
        <p:spPr bwMode="auto">
          <a:xfrm>
            <a:off x="0" y="1066804"/>
            <a:ext cx="7857067" cy="293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1354669" y="1371600"/>
            <a:ext cx="451556" cy="533400"/>
          </a:xfrm>
          <a:prstGeom prst="ellips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ar-EG" altLang="ar-EG" smtClean="0">
              <a:solidFill>
                <a:srgbClr val="FFFFC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8267" y="35195"/>
            <a:ext cx="1083732" cy="88479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88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2204</Words>
  <Application>Microsoft Office PowerPoint</Application>
  <PresentationFormat>Custom</PresentationFormat>
  <Paragraphs>374</Paragraphs>
  <Slides>66</Slides>
  <Notes>61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Office Theme</vt:lpstr>
      <vt:lpstr>Photo Editor Photo</vt:lpstr>
      <vt:lpstr>Bitmap Image</vt:lpstr>
      <vt:lpstr>PowerPoint Presentation</vt:lpstr>
      <vt:lpstr>Normal Electrical Pathway</vt:lpstr>
      <vt:lpstr>Arrhythmia</vt:lpstr>
      <vt:lpstr>PowerPoint Presentation</vt:lpstr>
      <vt:lpstr>NORMAL EKG  </vt:lpstr>
      <vt:lpstr>AXIS:  NORMAL EKG - positive polarity(tall R) in inferior and lateral leads with increasing positive polarity (r-wave progression) across the precordium V1-6</vt:lpstr>
      <vt:lpstr>In a “normal” patient the only leads that should have negative polarity are AVR and V1-2</vt:lpstr>
      <vt:lpstr>PowerPoint Presentation</vt:lpstr>
      <vt:lpstr>RAD: negative polarity(rS) in lead I</vt:lpstr>
      <vt:lpstr>BUNDLE BRANCH BLOCKS</vt:lpstr>
      <vt:lpstr>Right Bundle Branch Block</vt:lpstr>
      <vt:lpstr>LEFT BUNDLE BRANCH BLOCK</vt:lpstr>
      <vt:lpstr>PowerPoint Presentation</vt:lpstr>
      <vt:lpstr>PowerPoint Presentation</vt:lpstr>
      <vt:lpstr>BIFASCICULAR BLOCKS  </vt:lpstr>
      <vt:lpstr>BIFASCICULAR BLOCKS </vt:lpstr>
      <vt:lpstr>SA BLOCK</vt:lpstr>
      <vt:lpstr>AV-BLOCKS</vt:lpstr>
      <vt:lpstr>AV-BLOCKS</vt:lpstr>
      <vt:lpstr>AV-BLOCKS</vt:lpstr>
      <vt:lpstr>AV-BLOCKS</vt:lpstr>
      <vt:lpstr>Tachyarrhythmias</vt:lpstr>
      <vt:lpstr>TYPES OF DYSRHYTHMIAS</vt:lpstr>
      <vt:lpstr>TYPES OF DYSRHYTHMIAS</vt:lpstr>
      <vt:lpstr>PowerPoint Presentation</vt:lpstr>
      <vt:lpstr>MULTIFOCAL ATRIAL TACHYCARDIA (MFAT)</vt:lpstr>
      <vt:lpstr>MFAT - CLINICAL SIGNIFICANCE</vt:lpstr>
      <vt:lpstr>MULTIFOCAL ATRIAL TACHYCARDIA (MFAT)</vt:lpstr>
      <vt:lpstr>PowerPoint Presentation</vt:lpstr>
      <vt:lpstr>PowerPoint Presentation</vt:lpstr>
      <vt:lpstr>ATRIAL FLUTTER - TREATMENT</vt:lpstr>
      <vt:lpstr>PowerPoint Presentation</vt:lpstr>
      <vt:lpstr>PowerPoint Presentation</vt:lpstr>
      <vt:lpstr>PowerPoint Presentation</vt:lpstr>
      <vt:lpstr>PowerPoint Presentation</vt:lpstr>
      <vt:lpstr>ATRIAL FIBRILLATION - treatment</vt:lpstr>
      <vt:lpstr>PowerPoint Presentation</vt:lpstr>
      <vt:lpstr>PowerPoint Presentation</vt:lpstr>
      <vt:lpstr>The most common dysrhythmia associated with digitalis toxicity is: </vt:lpstr>
      <vt:lpstr>DIGITALIS TOXICITY - DYSRHYTHMIAS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Pre-Excitation Syndromes-WPW &amp; LGL</vt:lpstr>
      <vt:lpstr>PowerPoint Presentation</vt:lpstr>
      <vt:lpstr>Accessory Pathways-WPW</vt:lpstr>
      <vt:lpstr>Accessory Pathways-WPW</vt:lpstr>
      <vt:lpstr>Evaluation of Re-entry Tachycardias - QRS Width </vt:lpstr>
      <vt:lpstr>Re-entry Tachycardias - Treatment Modalities</vt:lpstr>
      <vt:lpstr>PEARLS</vt:lpstr>
      <vt:lpstr> DYSRHYTHMIAS OF VENTRICULAR ORIGIN</vt:lpstr>
      <vt:lpstr>VENTRICULAR DYSRHYTHMIAS - Etiology</vt:lpstr>
      <vt:lpstr>IDIOVENTRICULAR RHYTHMS</vt:lpstr>
      <vt:lpstr>VENTRICULAR TACHYCARDIA</vt:lpstr>
      <vt:lpstr>VENTRICULAR FIBRILLATION</vt:lpstr>
      <vt:lpstr>PowerPoint Presentation</vt:lpstr>
      <vt:lpstr>PowerPoint Presentation</vt:lpstr>
      <vt:lpstr>CARDIOVERSION PEARLS</vt:lpstr>
      <vt:lpstr>TORSADES DE POINTES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Marvetn</dc:creator>
  <cp:lastModifiedBy>Copy Center</cp:lastModifiedBy>
  <cp:revision>19</cp:revision>
  <dcterms:created xsi:type="dcterms:W3CDTF">2019-09-06T03:30:42Z</dcterms:created>
  <dcterms:modified xsi:type="dcterms:W3CDTF">2021-08-09T03:54:32Z</dcterms:modified>
</cp:coreProperties>
</file>